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sldIdLst>
    <p:sldId id="257" r:id="rId2"/>
    <p:sldId id="283" r:id="rId3"/>
    <p:sldId id="272" r:id="rId4"/>
    <p:sldId id="260" r:id="rId5"/>
    <p:sldId id="285" r:id="rId6"/>
    <p:sldId id="274" r:id="rId7"/>
    <p:sldId id="268" r:id="rId8"/>
    <p:sldId id="269" r:id="rId9"/>
    <p:sldId id="291" r:id="rId10"/>
    <p:sldId id="261" r:id="rId11"/>
    <p:sldId id="292" r:id="rId12"/>
    <p:sldId id="286" r:id="rId13"/>
    <p:sldId id="293" r:id="rId14"/>
    <p:sldId id="284" r:id="rId15"/>
    <p:sldId id="287" r:id="rId16"/>
    <p:sldId id="295" r:id="rId17"/>
    <p:sldId id="288" r:id="rId18"/>
    <p:sldId id="296" r:id="rId19"/>
    <p:sldId id="297" r:id="rId20"/>
    <p:sldId id="289" r:id="rId21"/>
    <p:sldId id="298" r:id="rId22"/>
    <p:sldId id="290" r:id="rId23"/>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fld id="{B002093C-AE34-4AA4-9E17-44265E1BB0DF}" type="datetimeFigureOut">
              <a:rPr lang="tr-TR"/>
              <a:pPr>
                <a:defRPr/>
              </a:pPr>
              <a:t>27.04.2020</a:t>
            </a:fld>
            <a:endParaRPr lang="tr-TR"/>
          </a:p>
        </p:txBody>
      </p:sp>
      <p:sp>
        <p:nvSpPr>
          <p:cNvPr id="7" name="Footer Placeholder 19"/>
          <p:cNvSpPr>
            <a:spLocks noGrp="1"/>
          </p:cNvSpPr>
          <p:nvPr>
            <p:ph type="ftr" sz="quarter" idx="11"/>
          </p:nvPr>
        </p:nvSpPr>
        <p:spPr/>
        <p:txBody>
          <a:bodyPr/>
          <a:lstStyle>
            <a:lvl1pPr>
              <a:defRPr/>
            </a:lvl1pPr>
            <a:extLst/>
          </a:lstStyle>
          <a:p>
            <a:pPr>
              <a:defRPr/>
            </a:pPr>
            <a:endParaRPr lang="tr-TR"/>
          </a:p>
        </p:txBody>
      </p:sp>
      <p:sp>
        <p:nvSpPr>
          <p:cNvPr id="8" name="Slide Number Placeholder 9"/>
          <p:cNvSpPr>
            <a:spLocks noGrp="1"/>
          </p:cNvSpPr>
          <p:nvPr>
            <p:ph type="sldNum" sz="quarter" idx="12"/>
          </p:nvPr>
        </p:nvSpPr>
        <p:spPr/>
        <p:txBody>
          <a:bodyPr/>
          <a:lstStyle>
            <a:lvl1pPr>
              <a:defRPr/>
            </a:lvl1pPr>
            <a:extLst/>
          </a:lstStyle>
          <a:p>
            <a:pPr>
              <a:defRPr/>
            </a:pPr>
            <a:fld id="{D6B67C00-F6D6-4B6D-ABE6-215B1D66BB59}"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AE9FD868-B7DD-43D1-A4D0-49C92BEE0785}" type="datetimeFigureOut">
              <a:rPr lang="tr-TR"/>
              <a:pPr>
                <a:defRPr/>
              </a:pPr>
              <a:t>27.04.2020</a:t>
            </a:fld>
            <a:endParaRPr lang="tr-TR"/>
          </a:p>
        </p:txBody>
      </p:sp>
      <p:sp>
        <p:nvSpPr>
          <p:cNvPr id="5" name="Footer Placeholder 9"/>
          <p:cNvSpPr>
            <a:spLocks noGrp="1"/>
          </p:cNvSpPr>
          <p:nvPr>
            <p:ph type="ftr" sz="quarter" idx="11"/>
          </p:nvPr>
        </p:nvSpPr>
        <p:spPr/>
        <p:txBody>
          <a:bodyPr/>
          <a:lstStyle>
            <a:lvl1pPr>
              <a:defRPr/>
            </a:lvl1pPr>
          </a:lstStyle>
          <a:p>
            <a:pPr>
              <a:defRPr/>
            </a:pPr>
            <a:endParaRPr lang="tr-TR"/>
          </a:p>
        </p:txBody>
      </p:sp>
      <p:sp>
        <p:nvSpPr>
          <p:cNvPr id="6" name="Slide Number Placeholder 21"/>
          <p:cNvSpPr>
            <a:spLocks noGrp="1"/>
          </p:cNvSpPr>
          <p:nvPr>
            <p:ph type="sldNum" sz="quarter" idx="12"/>
          </p:nvPr>
        </p:nvSpPr>
        <p:spPr/>
        <p:txBody>
          <a:bodyPr/>
          <a:lstStyle>
            <a:lvl1pPr>
              <a:defRPr/>
            </a:lvl1pPr>
          </a:lstStyle>
          <a:p>
            <a:pPr>
              <a:defRPr/>
            </a:pPr>
            <a:fld id="{2C1E8EF3-DFC4-4424-8153-6284B1E94ED4}"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2A873DEF-1222-4DF3-82C0-30AE1DF57778}" type="datetimeFigureOut">
              <a:rPr lang="tr-TR"/>
              <a:pPr>
                <a:defRPr/>
              </a:pPr>
              <a:t>27.04.2020</a:t>
            </a:fld>
            <a:endParaRPr lang="tr-TR"/>
          </a:p>
        </p:txBody>
      </p:sp>
      <p:sp>
        <p:nvSpPr>
          <p:cNvPr id="5" name="Footer Placeholder 9"/>
          <p:cNvSpPr>
            <a:spLocks noGrp="1"/>
          </p:cNvSpPr>
          <p:nvPr>
            <p:ph type="ftr" sz="quarter" idx="11"/>
          </p:nvPr>
        </p:nvSpPr>
        <p:spPr/>
        <p:txBody>
          <a:bodyPr/>
          <a:lstStyle>
            <a:lvl1pPr>
              <a:defRPr/>
            </a:lvl1pPr>
          </a:lstStyle>
          <a:p>
            <a:pPr>
              <a:defRPr/>
            </a:pPr>
            <a:endParaRPr lang="tr-TR"/>
          </a:p>
        </p:txBody>
      </p:sp>
      <p:sp>
        <p:nvSpPr>
          <p:cNvPr id="6" name="Slide Number Placeholder 21"/>
          <p:cNvSpPr>
            <a:spLocks noGrp="1"/>
          </p:cNvSpPr>
          <p:nvPr>
            <p:ph type="sldNum" sz="quarter" idx="12"/>
          </p:nvPr>
        </p:nvSpPr>
        <p:spPr/>
        <p:txBody>
          <a:bodyPr/>
          <a:lstStyle>
            <a:lvl1pPr>
              <a:defRPr/>
            </a:lvl1pPr>
          </a:lstStyle>
          <a:p>
            <a:pPr>
              <a:defRPr/>
            </a:pPr>
            <a:fld id="{941C8EE5-7662-4385-8A5A-D3C5D6AE9129}"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84985CD4-5C68-4B8D-BA2E-3801C516EDB7}" type="datetimeFigureOut">
              <a:rPr lang="tr-TR"/>
              <a:pPr>
                <a:defRPr/>
              </a:pPr>
              <a:t>27.04.2020</a:t>
            </a:fld>
            <a:endParaRPr lang="tr-TR"/>
          </a:p>
        </p:txBody>
      </p:sp>
      <p:sp>
        <p:nvSpPr>
          <p:cNvPr id="5" name="Footer Placeholder 9"/>
          <p:cNvSpPr>
            <a:spLocks noGrp="1"/>
          </p:cNvSpPr>
          <p:nvPr>
            <p:ph type="ftr" sz="quarter" idx="11"/>
          </p:nvPr>
        </p:nvSpPr>
        <p:spPr/>
        <p:txBody>
          <a:bodyPr/>
          <a:lstStyle>
            <a:lvl1pPr>
              <a:defRPr/>
            </a:lvl1pPr>
          </a:lstStyle>
          <a:p>
            <a:pPr>
              <a:defRPr/>
            </a:pPr>
            <a:endParaRPr lang="tr-TR"/>
          </a:p>
        </p:txBody>
      </p:sp>
      <p:sp>
        <p:nvSpPr>
          <p:cNvPr id="6" name="Slide Number Placeholder 21"/>
          <p:cNvSpPr>
            <a:spLocks noGrp="1"/>
          </p:cNvSpPr>
          <p:nvPr>
            <p:ph type="sldNum" sz="quarter" idx="12"/>
          </p:nvPr>
        </p:nvSpPr>
        <p:spPr/>
        <p:txBody>
          <a:bodyPr/>
          <a:lstStyle>
            <a:lvl1pPr>
              <a:defRPr/>
            </a:lvl1pPr>
          </a:lstStyle>
          <a:p>
            <a:pPr>
              <a:defRPr/>
            </a:pPr>
            <a:fld id="{07750DD7-CFF6-405A-AA36-C0D1F0EA278F}"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FBF05FE2-6D90-4686-9BCB-0576375B19AD}" type="datetimeFigureOut">
              <a:rPr lang="tr-TR"/>
              <a:pPr>
                <a:defRPr/>
              </a:pPr>
              <a:t>27.04.2020</a:t>
            </a:fld>
            <a:endParaRPr lang="tr-TR"/>
          </a:p>
        </p:txBody>
      </p:sp>
      <p:sp>
        <p:nvSpPr>
          <p:cNvPr id="9" name="Footer Placeholder 4"/>
          <p:cNvSpPr>
            <a:spLocks noGrp="1"/>
          </p:cNvSpPr>
          <p:nvPr>
            <p:ph type="ftr" sz="quarter" idx="11"/>
          </p:nvPr>
        </p:nvSpPr>
        <p:spPr/>
        <p:txBody>
          <a:bodyPr/>
          <a:lstStyle>
            <a:lvl1pPr>
              <a:defRPr/>
            </a:lvl1pPr>
            <a:extLst/>
          </a:lstStyle>
          <a:p>
            <a:pPr>
              <a:defRPr/>
            </a:pPr>
            <a:endParaRPr lang="tr-TR"/>
          </a:p>
        </p:txBody>
      </p:sp>
      <p:sp>
        <p:nvSpPr>
          <p:cNvPr id="10" name="Slide Number Placeholder 5"/>
          <p:cNvSpPr>
            <a:spLocks noGrp="1"/>
          </p:cNvSpPr>
          <p:nvPr>
            <p:ph type="sldNum" sz="quarter" idx="12"/>
          </p:nvPr>
        </p:nvSpPr>
        <p:spPr/>
        <p:txBody>
          <a:bodyPr/>
          <a:lstStyle>
            <a:lvl1pPr>
              <a:defRPr/>
            </a:lvl1pPr>
            <a:extLst/>
          </a:lstStyle>
          <a:p>
            <a:pPr>
              <a:defRPr/>
            </a:pPr>
            <a:fld id="{07B931FC-0EB7-4AD1-A6F9-0DCB2FBB07EC}"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DC8FFBBA-F302-4142-92BC-392DEDC3DE5E}" type="datetimeFigureOut">
              <a:rPr lang="tr-TR"/>
              <a:pPr>
                <a:defRPr/>
              </a:pPr>
              <a:t>27.04.2020</a:t>
            </a:fld>
            <a:endParaRPr lang="tr-TR"/>
          </a:p>
        </p:txBody>
      </p:sp>
      <p:sp>
        <p:nvSpPr>
          <p:cNvPr id="6" name="Footer Placeholder 9"/>
          <p:cNvSpPr>
            <a:spLocks noGrp="1"/>
          </p:cNvSpPr>
          <p:nvPr>
            <p:ph type="ftr" sz="quarter" idx="11"/>
          </p:nvPr>
        </p:nvSpPr>
        <p:spPr/>
        <p:txBody>
          <a:bodyPr/>
          <a:lstStyle>
            <a:lvl1pPr>
              <a:defRPr/>
            </a:lvl1pPr>
          </a:lstStyle>
          <a:p>
            <a:pPr>
              <a:defRPr/>
            </a:pPr>
            <a:endParaRPr lang="tr-TR"/>
          </a:p>
        </p:txBody>
      </p:sp>
      <p:sp>
        <p:nvSpPr>
          <p:cNvPr id="7" name="Slide Number Placeholder 21"/>
          <p:cNvSpPr>
            <a:spLocks noGrp="1"/>
          </p:cNvSpPr>
          <p:nvPr>
            <p:ph type="sldNum" sz="quarter" idx="12"/>
          </p:nvPr>
        </p:nvSpPr>
        <p:spPr/>
        <p:txBody>
          <a:bodyPr/>
          <a:lstStyle>
            <a:lvl1pPr>
              <a:defRPr/>
            </a:lvl1pPr>
          </a:lstStyle>
          <a:p>
            <a:pPr>
              <a:defRPr/>
            </a:pPr>
            <a:fld id="{189B485D-5D55-41A2-9706-E7D49AB21A65}"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8DC4B2F5-3363-4C7D-8C6A-D52F0655EB4A}" type="datetimeFigureOut">
              <a:rPr lang="tr-TR"/>
              <a:pPr>
                <a:defRPr/>
              </a:pPr>
              <a:t>27.04.2020</a:t>
            </a:fld>
            <a:endParaRPr lang="tr-TR"/>
          </a:p>
        </p:txBody>
      </p:sp>
      <p:sp>
        <p:nvSpPr>
          <p:cNvPr id="8" name="Footer Placeholder 7"/>
          <p:cNvSpPr>
            <a:spLocks noGrp="1"/>
          </p:cNvSpPr>
          <p:nvPr>
            <p:ph type="ftr" sz="quarter" idx="11"/>
          </p:nvPr>
        </p:nvSpPr>
        <p:spPr/>
        <p:txBody>
          <a:bodyPr/>
          <a:lstStyle>
            <a:lvl1pPr>
              <a:defRPr/>
            </a:lvl1pPr>
            <a:extLst/>
          </a:lstStyle>
          <a:p>
            <a:pPr>
              <a:defRPr/>
            </a:pPr>
            <a:endParaRPr lang="tr-TR"/>
          </a:p>
        </p:txBody>
      </p:sp>
      <p:sp>
        <p:nvSpPr>
          <p:cNvPr id="9" name="Slide Number Placeholder 8"/>
          <p:cNvSpPr>
            <a:spLocks noGrp="1"/>
          </p:cNvSpPr>
          <p:nvPr>
            <p:ph type="sldNum" sz="quarter" idx="12"/>
          </p:nvPr>
        </p:nvSpPr>
        <p:spPr/>
        <p:txBody>
          <a:bodyPr/>
          <a:lstStyle>
            <a:lvl1pPr>
              <a:defRPr/>
            </a:lvl1pPr>
            <a:extLst/>
          </a:lstStyle>
          <a:p>
            <a:pPr>
              <a:defRPr/>
            </a:pPr>
            <a:fld id="{85276989-A018-422A-ABE6-C43D22561E9A}"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A3664C38-B4BA-4586-8CC3-9F91142BB7C4}" type="datetimeFigureOut">
              <a:rPr lang="tr-TR"/>
              <a:pPr>
                <a:defRPr/>
              </a:pPr>
              <a:t>27.04.2020</a:t>
            </a:fld>
            <a:endParaRPr lang="tr-TR"/>
          </a:p>
        </p:txBody>
      </p:sp>
      <p:sp>
        <p:nvSpPr>
          <p:cNvPr id="4" name="Footer Placeholder 9"/>
          <p:cNvSpPr>
            <a:spLocks noGrp="1"/>
          </p:cNvSpPr>
          <p:nvPr>
            <p:ph type="ftr" sz="quarter" idx="11"/>
          </p:nvPr>
        </p:nvSpPr>
        <p:spPr/>
        <p:txBody>
          <a:bodyPr/>
          <a:lstStyle>
            <a:lvl1pPr>
              <a:defRPr/>
            </a:lvl1pPr>
          </a:lstStyle>
          <a:p>
            <a:pPr>
              <a:defRPr/>
            </a:pPr>
            <a:endParaRPr lang="tr-TR"/>
          </a:p>
        </p:txBody>
      </p:sp>
      <p:sp>
        <p:nvSpPr>
          <p:cNvPr id="5" name="Slide Number Placeholder 21"/>
          <p:cNvSpPr>
            <a:spLocks noGrp="1"/>
          </p:cNvSpPr>
          <p:nvPr>
            <p:ph type="sldNum" sz="quarter" idx="12"/>
          </p:nvPr>
        </p:nvSpPr>
        <p:spPr/>
        <p:txBody>
          <a:bodyPr/>
          <a:lstStyle>
            <a:lvl1pPr>
              <a:defRPr/>
            </a:lvl1pPr>
          </a:lstStyle>
          <a:p>
            <a:pPr>
              <a:defRPr/>
            </a:pPr>
            <a:fld id="{8DDB3AFF-8289-417A-8D77-5AAE707199B9}"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extLst/>
          </a:lstStyle>
          <a:p>
            <a:pPr>
              <a:defRPr/>
            </a:pPr>
            <a:fld id="{EA485D49-3DD9-4C70-8B01-2AD785186CCC}" type="datetimeFigureOut">
              <a:rPr lang="tr-TR"/>
              <a:pPr>
                <a:defRPr/>
              </a:pPr>
              <a:t>27.04.2020</a:t>
            </a:fld>
            <a:endParaRPr lang="tr-TR"/>
          </a:p>
        </p:txBody>
      </p:sp>
      <p:sp>
        <p:nvSpPr>
          <p:cNvPr id="5" name="Footer Placeholder 2"/>
          <p:cNvSpPr>
            <a:spLocks noGrp="1"/>
          </p:cNvSpPr>
          <p:nvPr>
            <p:ph type="ftr" sz="quarter" idx="11"/>
          </p:nvPr>
        </p:nvSpPr>
        <p:spPr/>
        <p:txBody>
          <a:bodyPr/>
          <a:lstStyle>
            <a:lvl1pPr>
              <a:defRPr/>
            </a:lvl1pPr>
            <a:extLst/>
          </a:lstStyle>
          <a:p>
            <a:pPr>
              <a:defRPr/>
            </a:pPr>
            <a:endParaRPr lang="tr-TR"/>
          </a:p>
        </p:txBody>
      </p:sp>
      <p:sp>
        <p:nvSpPr>
          <p:cNvPr id="6" name="Slide Number Placeholder 3"/>
          <p:cNvSpPr>
            <a:spLocks noGrp="1"/>
          </p:cNvSpPr>
          <p:nvPr>
            <p:ph type="sldNum" sz="quarter" idx="12"/>
          </p:nvPr>
        </p:nvSpPr>
        <p:spPr/>
        <p:txBody>
          <a:bodyPr/>
          <a:lstStyle>
            <a:lvl1pPr>
              <a:defRPr/>
            </a:lvl1pPr>
            <a:extLst/>
          </a:lstStyle>
          <a:p>
            <a:pPr>
              <a:defRPr/>
            </a:pPr>
            <a:fld id="{12B797F5-D844-4E7F-A3C6-C74F37CFC63F}"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A00284D9-1442-4FAF-8B8A-2207DBCBD341}" type="datetimeFigureOut">
              <a:rPr lang="tr-TR"/>
              <a:pPr>
                <a:defRPr/>
              </a:pPr>
              <a:t>27.04.2020</a:t>
            </a:fld>
            <a:endParaRPr lang="tr-TR"/>
          </a:p>
        </p:txBody>
      </p:sp>
      <p:sp>
        <p:nvSpPr>
          <p:cNvPr id="6" name="Footer Placeholder 5"/>
          <p:cNvSpPr>
            <a:spLocks noGrp="1"/>
          </p:cNvSpPr>
          <p:nvPr>
            <p:ph type="ftr" sz="quarter" idx="11"/>
          </p:nvPr>
        </p:nvSpPr>
        <p:spPr/>
        <p:txBody>
          <a:bodyPr/>
          <a:lstStyle>
            <a:lvl1pPr>
              <a:defRPr/>
            </a:lvl1pPr>
            <a:extLst/>
          </a:lstStyle>
          <a:p>
            <a:pPr>
              <a:defRPr/>
            </a:pPr>
            <a:endParaRPr lang="tr-TR"/>
          </a:p>
        </p:txBody>
      </p:sp>
      <p:sp>
        <p:nvSpPr>
          <p:cNvPr id="7" name="Slide Number Placeholder 6"/>
          <p:cNvSpPr>
            <a:spLocks noGrp="1"/>
          </p:cNvSpPr>
          <p:nvPr>
            <p:ph type="sldNum" sz="quarter" idx="12"/>
          </p:nvPr>
        </p:nvSpPr>
        <p:spPr/>
        <p:txBody>
          <a:bodyPr/>
          <a:lstStyle>
            <a:lvl1pPr>
              <a:defRPr/>
            </a:lvl1pPr>
            <a:extLst/>
          </a:lstStyle>
          <a:p>
            <a:pPr>
              <a:defRPr/>
            </a:pPr>
            <a:fld id="{B2F9E268-2D80-45E7-BDF2-FE0806BC584D}"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cs typeface="+mn-cs"/>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35CA4118-4F38-4742-8512-2C2C3C32E99E}" type="datetimeFigureOut">
              <a:rPr lang="tr-TR"/>
              <a:pPr>
                <a:defRPr/>
              </a:pPr>
              <a:t>27.04.2020</a:t>
            </a:fld>
            <a:endParaRPr lang="tr-TR"/>
          </a:p>
        </p:txBody>
      </p:sp>
      <p:sp>
        <p:nvSpPr>
          <p:cNvPr id="9" name="Footer Placeholder 5"/>
          <p:cNvSpPr>
            <a:spLocks noGrp="1"/>
          </p:cNvSpPr>
          <p:nvPr>
            <p:ph type="ftr" sz="quarter" idx="11"/>
          </p:nvPr>
        </p:nvSpPr>
        <p:spPr/>
        <p:txBody>
          <a:bodyPr/>
          <a:lstStyle>
            <a:lvl1pPr>
              <a:defRPr/>
            </a:lvl1pPr>
            <a:extLst/>
          </a:lstStyle>
          <a:p>
            <a:pPr>
              <a:defRPr/>
            </a:pPr>
            <a:endParaRPr lang="tr-TR"/>
          </a:p>
        </p:txBody>
      </p:sp>
      <p:sp>
        <p:nvSpPr>
          <p:cNvPr id="10" name="Slide Number Placeholder 6"/>
          <p:cNvSpPr>
            <a:spLocks noGrp="1"/>
          </p:cNvSpPr>
          <p:nvPr>
            <p:ph type="sldNum" sz="quarter" idx="12"/>
          </p:nvPr>
        </p:nvSpPr>
        <p:spPr/>
        <p:txBody>
          <a:bodyPr/>
          <a:lstStyle>
            <a:lvl1pPr>
              <a:defRPr/>
            </a:lvl1pPr>
            <a:extLst/>
          </a:lstStyle>
          <a:p>
            <a:pPr>
              <a:defRPr/>
            </a:pPr>
            <a:fld id="{F62B33F3-A89D-46DC-8DBA-446AD81624C3}"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cs typeface="+mn-cs"/>
              </a:defRPr>
            </a:lvl1pPr>
            <a:extLst/>
          </a:lstStyle>
          <a:p>
            <a:pPr>
              <a:defRPr/>
            </a:pPr>
            <a:fld id="{E66BB7ED-A1C0-46D8-8A01-67676AF2D5AE}" type="datetimeFigureOut">
              <a:rPr lang="tr-TR"/>
              <a:pPr>
                <a:defRPr/>
              </a:pPr>
              <a:t>27.04.2020</a:t>
            </a:fld>
            <a:endParaRPr lang="tr-T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endParaRPr lang="tr-T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smtClean="0">
                <a:solidFill>
                  <a:schemeClr val="bg2">
                    <a:shade val="50000"/>
                    <a:satMod val="200000"/>
                  </a:schemeClr>
                </a:solidFill>
                <a:effectLst/>
                <a:latin typeface="+mn-lt"/>
                <a:cs typeface="+mn-cs"/>
              </a:defRPr>
            </a:lvl1pPr>
            <a:extLst/>
          </a:lstStyle>
          <a:p>
            <a:pPr>
              <a:defRPr/>
            </a:pPr>
            <a:fld id="{D8903AFF-A1EC-40E9-ADD0-E9174C360D35}" type="slidenum">
              <a:rPr lang="tr-TR"/>
              <a:pPr>
                <a:defRPr/>
              </a:pPr>
              <a:t>‹#›</a:t>
            </a:fld>
            <a:endParaRPr lang="tr-T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4043" r:id="rId1"/>
    <p:sldLayoutId id="2147484038" r:id="rId2"/>
    <p:sldLayoutId id="2147484044" r:id="rId3"/>
    <p:sldLayoutId id="2147484039" r:id="rId4"/>
    <p:sldLayoutId id="2147484045" r:id="rId5"/>
    <p:sldLayoutId id="2147484040" r:id="rId6"/>
    <p:sldLayoutId id="2147484046" r:id="rId7"/>
    <p:sldLayoutId id="2147484047" r:id="rId8"/>
    <p:sldLayoutId id="2147484048" r:id="rId9"/>
    <p:sldLayoutId id="2147484041" r:id="rId10"/>
    <p:sldLayoutId id="2147484042" r:id="rId11"/>
  </p:sldLayoutIdLst>
  <p:txStyles>
    <p:title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defRPr>
      </a:lvl2pPr>
      <a:lvl3pPr algn="l" rtl="0" fontAlgn="base">
        <a:spcBef>
          <a:spcPct val="0"/>
        </a:spcBef>
        <a:spcAft>
          <a:spcPct val="0"/>
        </a:spcAft>
        <a:defRPr sz="4300">
          <a:solidFill>
            <a:srgbClr val="572314"/>
          </a:solidFill>
          <a:latin typeface="Gill Sans MT" pitchFamily="34" charset="0"/>
        </a:defRPr>
      </a:lvl3pPr>
      <a:lvl4pPr algn="l" rtl="0" fontAlgn="base">
        <a:spcBef>
          <a:spcPct val="0"/>
        </a:spcBef>
        <a:spcAft>
          <a:spcPct val="0"/>
        </a:spcAft>
        <a:defRPr sz="4300">
          <a:solidFill>
            <a:srgbClr val="572314"/>
          </a:solidFill>
          <a:latin typeface="Gill Sans MT" pitchFamily="34" charset="0"/>
        </a:defRPr>
      </a:lvl4pPr>
      <a:lvl5pPr algn="l" rtl="0" fontAlgn="base">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578100" y="2571750"/>
            <a:ext cx="6400800" cy="2286000"/>
          </a:xfrm>
          <a:effectLst>
            <a:outerShdw blurRad="50800" dist="38100" dir="2700000" algn="tl" rotWithShape="0">
              <a:prstClr val="black">
                <a:alpha val="40000"/>
              </a:prstClr>
            </a:outerShdw>
          </a:effectLst>
        </p:spPr>
        <p:txBody>
          <a:bodyPr>
            <a:normAutofit/>
          </a:bodyPr>
          <a:lstStyle/>
          <a:p>
            <a:pPr algn="ctr" fontAlgn="auto">
              <a:spcAft>
                <a:spcPts val="0"/>
              </a:spcAft>
              <a:defRPr/>
            </a:pPr>
            <a:r>
              <a:rPr lang="en-US" sz="4400" dirty="0" smtClean="0">
                <a:solidFill>
                  <a:schemeClr val="tx2">
                    <a:satMod val="130000"/>
                  </a:schemeClr>
                </a:solidFill>
                <a:latin typeface="Times New Roman" pitchFamily="18" charset="0"/>
                <a:cs typeface="Times New Roman" pitchFamily="18" charset="0"/>
              </a:rPr>
              <a:t>Lecture # 03</a:t>
            </a:r>
            <a:endParaRPr lang="tr-TR" sz="4400" dirty="0">
              <a:solidFill>
                <a:schemeClr val="tx2">
                  <a:satMod val="130000"/>
                </a:schemeClr>
              </a:solidFill>
              <a:latin typeface="Times New Roman" pitchFamily="18" charset="0"/>
              <a:cs typeface="Times New Roman" pitchFamily="18" charset="0"/>
            </a:endParaRPr>
          </a:p>
        </p:txBody>
      </p:sp>
      <p:sp>
        <p:nvSpPr>
          <p:cNvPr id="14" name="Text Placeholder 13"/>
          <p:cNvSpPr>
            <a:spLocks noGrp="1"/>
          </p:cNvSpPr>
          <p:nvPr>
            <p:ph type="body" idx="1"/>
          </p:nvPr>
        </p:nvSpPr>
        <p:spPr>
          <a:xfrm>
            <a:off x="2267744" y="2276873"/>
            <a:ext cx="6876256" cy="2376263"/>
          </a:xfrm>
          <a:effectLst>
            <a:outerShdw blurRad="50800" dist="38100" dir="2700000" algn="tl" rotWithShape="0">
              <a:prstClr val="black">
                <a:alpha val="40000"/>
              </a:prstClr>
            </a:outerShdw>
          </a:effectLst>
        </p:spPr>
        <p:txBody>
          <a:bodyPr>
            <a:normAutofit/>
          </a:bodyPr>
          <a:lstStyle/>
          <a:p>
            <a:pPr algn="ctr" fontAlgn="auto">
              <a:spcAft>
                <a:spcPts val="0"/>
              </a:spcAft>
              <a:defRPr/>
            </a:pPr>
            <a:r>
              <a:rPr lang="en-US" sz="4800" b="1" dirty="0" smtClean="0">
                <a:solidFill>
                  <a:schemeClr val="tx2">
                    <a:satMod val="130000"/>
                  </a:schemeClr>
                </a:solidFill>
                <a:latin typeface="Times New Roman" pitchFamily="18" charset="0"/>
                <a:cs typeface="Times New Roman" pitchFamily="18" charset="0"/>
              </a:rPr>
              <a:t>The Image of the City </a:t>
            </a:r>
          </a:p>
          <a:p>
            <a:pPr algn="ctr" fontAlgn="auto">
              <a:spcAft>
                <a:spcPts val="0"/>
              </a:spcAft>
              <a:defRPr/>
            </a:pPr>
            <a:endParaRPr lang="en-US" sz="4800" b="1" dirty="0" smtClean="0">
              <a:solidFill>
                <a:schemeClr val="tx2">
                  <a:satMod val="130000"/>
                </a:schemeClr>
              </a:solidFill>
              <a:latin typeface="Times New Roman" pitchFamily="18" charset="0"/>
              <a:cs typeface="Times New Roman" pitchFamily="18" charset="0"/>
            </a:endParaRPr>
          </a:p>
          <a:p>
            <a:pPr algn="ctr" fontAlgn="auto">
              <a:spcAft>
                <a:spcPts val="0"/>
              </a:spcAft>
              <a:defRPr/>
            </a:pPr>
            <a:r>
              <a:rPr lang="tr-TR" sz="4800" b="1" dirty="0" smtClean="0">
                <a:solidFill>
                  <a:schemeClr val="tx2">
                    <a:satMod val="130000"/>
                  </a:schemeClr>
                </a:solidFill>
                <a:latin typeface="Times New Roman" pitchFamily="18" charset="0"/>
                <a:cs typeface="Times New Roman" pitchFamily="18" charset="0"/>
              </a:rPr>
              <a:t>Kevin </a:t>
            </a:r>
            <a:r>
              <a:rPr lang="en-US" sz="4800" b="1" dirty="0" smtClean="0">
                <a:solidFill>
                  <a:schemeClr val="tx2">
                    <a:satMod val="130000"/>
                  </a:schemeClr>
                </a:solidFill>
                <a:latin typeface="Times New Roman" pitchFamily="18" charset="0"/>
                <a:cs typeface="Times New Roman" pitchFamily="18" charset="0"/>
              </a:rPr>
              <a:t>A</a:t>
            </a:r>
            <a:r>
              <a:rPr lang="tr-TR" sz="4800" b="1" dirty="0" smtClean="0">
                <a:solidFill>
                  <a:schemeClr val="tx2">
                    <a:satMod val="130000"/>
                  </a:schemeClr>
                </a:solidFill>
                <a:latin typeface="Times New Roman" pitchFamily="18" charset="0"/>
                <a:cs typeface="Times New Roman" pitchFamily="18" charset="0"/>
              </a:rPr>
              <a:t>.</a:t>
            </a:r>
            <a:r>
              <a:rPr lang="en-US" sz="4800" b="1" dirty="0" smtClean="0">
                <a:solidFill>
                  <a:schemeClr val="tx2">
                    <a:satMod val="130000"/>
                  </a:schemeClr>
                </a:solidFill>
                <a:latin typeface="Times New Roman" pitchFamily="18" charset="0"/>
                <a:cs typeface="Times New Roman" pitchFamily="18" charset="0"/>
              </a:rPr>
              <a:t> L</a:t>
            </a:r>
            <a:r>
              <a:rPr lang="tr-TR" sz="4800" b="1" dirty="0" smtClean="0">
                <a:solidFill>
                  <a:schemeClr val="tx2">
                    <a:satMod val="130000"/>
                  </a:schemeClr>
                </a:solidFill>
                <a:latin typeface="Times New Roman" pitchFamily="18" charset="0"/>
                <a:cs typeface="Times New Roman" pitchFamily="18" charset="0"/>
              </a:rPr>
              <a:t>ynch</a:t>
            </a:r>
            <a:r>
              <a:rPr lang="en-US" sz="4800" b="1" dirty="0" smtClean="0">
                <a:latin typeface="Times New Roman" pitchFamily="18" charset="0"/>
                <a:cs typeface="Times New Roman" pitchFamily="18" charset="0"/>
              </a:rPr>
              <a:t> </a:t>
            </a:r>
            <a:endParaRPr lang="tr-TR" sz="4800" b="1" dirty="0" smtClean="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404665"/>
            <a:ext cx="7666881" cy="792088"/>
          </a:xfrm>
        </p:spPr>
        <p:txBody>
          <a:bodyPr>
            <a:noAutofit/>
          </a:bodyPr>
          <a:lstStyle/>
          <a:p>
            <a:pPr algn="ctr" fontAlgn="auto">
              <a:spcAft>
                <a:spcPts val="0"/>
              </a:spcAft>
              <a:defRPr/>
            </a:pPr>
            <a:r>
              <a:rPr lang="en-US" sz="4400" b="1" dirty="0" smtClean="0">
                <a:solidFill>
                  <a:schemeClr val="tx2">
                    <a:satMod val="130000"/>
                  </a:schemeClr>
                </a:solidFill>
                <a:latin typeface="Calibri" pitchFamily="34" charset="0"/>
                <a:cs typeface="Calibri" pitchFamily="34" charset="0"/>
              </a:rPr>
              <a:t>City Image &amp; Its elements</a:t>
            </a:r>
            <a:endParaRPr lang="tr-TR" sz="4400" b="1" dirty="0">
              <a:solidFill>
                <a:schemeClr val="tx2">
                  <a:satMod val="130000"/>
                </a:schemeClr>
              </a:solidFill>
              <a:latin typeface="Calibri" pitchFamily="34" charset="0"/>
              <a:cs typeface="Calibri" pitchFamily="34" charset="0"/>
            </a:endParaRPr>
          </a:p>
        </p:txBody>
      </p:sp>
      <p:sp>
        <p:nvSpPr>
          <p:cNvPr id="3" name="Content Placeholder 2"/>
          <p:cNvSpPr>
            <a:spLocks noGrp="1"/>
          </p:cNvSpPr>
          <p:nvPr>
            <p:ph idx="1"/>
          </p:nvPr>
        </p:nvSpPr>
        <p:spPr>
          <a:xfrm>
            <a:off x="1043608" y="1412776"/>
            <a:ext cx="7890842" cy="5445224"/>
          </a:xfrm>
        </p:spPr>
        <p:txBody>
          <a:bodyPr>
            <a:normAutofit/>
          </a:bodyPr>
          <a:lstStyle/>
          <a:p>
            <a:pPr marL="365760" indent="-283464" algn="just" fontAlgn="auto">
              <a:spcAft>
                <a:spcPts val="0"/>
              </a:spcAft>
              <a:buFont typeface="Wingdings" pitchFamily="2" charset="2"/>
              <a:buChar char="Ø"/>
              <a:defRPr/>
            </a:pPr>
            <a:r>
              <a:rPr lang="en-US" sz="2400" b="1" dirty="0" smtClean="0">
                <a:solidFill>
                  <a:schemeClr val="accent5">
                    <a:lumMod val="50000"/>
                  </a:schemeClr>
                </a:solidFill>
                <a:latin typeface="Calibri" pitchFamily="34" charset="0"/>
                <a:cs typeface="Calibri" pitchFamily="34" charset="0"/>
              </a:rPr>
              <a:t>Legibility</a:t>
            </a:r>
            <a:r>
              <a:rPr lang="en-US" sz="2400" dirty="0" smtClean="0">
                <a:solidFill>
                  <a:schemeClr val="accent5">
                    <a:lumMod val="50000"/>
                  </a:schemeClr>
                </a:solidFill>
                <a:latin typeface="Calibri" pitchFamily="34" charset="0"/>
                <a:cs typeface="Calibri" pitchFamily="34" charset="0"/>
              </a:rPr>
              <a:t> is a term used to describe the ease with which people can understand the layout of a place. </a:t>
            </a:r>
          </a:p>
          <a:p>
            <a:pPr marL="365760" indent="-283464" algn="just" fontAlgn="auto">
              <a:spcAft>
                <a:spcPts val="0"/>
              </a:spcAft>
              <a:buFont typeface="Wingdings" pitchFamily="2" charset="2"/>
              <a:buChar char="Ø"/>
              <a:defRPr/>
            </a:pPr>
            <a:r>
              <a:rPr lang="en-US" sz="2400" dirty="0" smtClean="0">
                <a:solidFill>
                  <a:schemeClr val="accent5">
                    <a:lumMod val="50000"/>
                  </a:schemeClr>
                </a:solidFill>
                <a:latin typeface="Calibri" pitchFamily="34" charset="0"/>
                <a:cs typeface="Calibri" pitchFamily="34" charset="0"/>
              </a:rPr>
              <a:t>By making questionnaire surveys, Lynch defined a method of analyzing legibility using the aforementioned elements: paths, edges, districts, nodes and landmarks. </a:t>
            </a:r>
            <a:endParaRPr lang="tr-TR" sz="2400" dirty="0">
              <a:solidFill>
                <a:schemeClr val="accent5">
                  <a:lumMod val="50000"/>
                </a:schemeClr>
              </a:solidFill>
              <a:latin typeface="Calibri" pitchFamily="34" charset="0"/>
              <a:cs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404665"/>
            <a:ext cx="7666881" cy="792088"/>
          </a:xfrm>
        </p:spPr>
        <p:txBody>
          <a:bodyPr>
            <a:noAutofit/>
          </a:bodyPr>
          <a:lstStyle/>
          <a:p>
            <a:pPr algn="ctr" fontAlgn="auto">
              <a:spcAft>
                <a:spcPts val="0"/>
              </a:spcAft>
              <a:defRPr/>
            </a:pPr>
            <a:r>
              <a:rPr lang="en-US" sz="4400" b="1" dirty="0" smtClean="0">
                <a:solidFill>
                  <a:schemeClr val="tx2">
                    <a:satMod val="130000"/>
                  </a:schemeClr>
                </a:solidFill>
                <a:latin typeface="Calibri" pitchFamily="34" charset="0"/>
                <a:cs typeface="Calibri" pitchFamily="34" charset="0"/>
              </a:rPr>
              <a:t>Paths</a:t>
            </a:r>
            <a:endParaRPr lang="tr-TR" sz="4400" b="1" dirty="0">
              <a:solidFill>
                <a:schemeClr val="tx2">
                  <a:satMod val="130000"/>
                </a:schemeClr>
              </a:solidFill>
              <a:latin typeface="Calibri" pitchFamily="34" charset="0"/>
              <a:cs typeface="Calibri" pitchFamily="34" charset="0"/>
            </a:endParaRPr>
          </a:p>
        </p:txBody>
      </p:sp>
      <p:sp>
        <p:nvSpPr>
          <p:cNvPr id="3" name="Content Placeholder 2"/>
          <p:cNvSpPr>
            <a:spLocks noGrp="1"/>
          </p:cNvSpPr>
          <p:nvPr>
            <p:ph idx="1"/>
          </p:nvPr>
        </p:nvSpPr>
        <p:spPr>
          <a:xfrm>
            <a:off x="1043608" y="836712"/>
            <a:ext cx="7890842" cy="4608512"/>
          </a:xfrm>
        </p:spPr>
        <p:txBody>
          <a:bodyPr>
            <a:normAutofit/>
          </a:bodyPr>
          <a:lstStyle/>
          <a:p>
            <a:pPr marL="365760" indent="-283464" algn="just" fontAlgn="auto">
              <a:spcAft>
                <a:spcPts val="0"/>
              </a:spcAft>
              <a:buNone/>
              <a:defRPr/>
            </a:pPr>
            <a:endParaRPr lang="en-US" b="1" dirty="0" smtClean="0">
              <a:solidFill>
                <a:schemeClr val="accent5">
                  <a:lumMod val="50000"/>
                </a:schemeClr>
              </a:solidFill>
              <a:latin typeface="Calibri" pitchFamily="34" charset="0"/>
              <a:cs typeface="Calibri" pitchFamily="34" charset="0"/>
            </a:endParaRPr>
          </a:p>
          <a:p>
            <a:pPr marL="365760" indent="-283464" algn="just" fontAlgn="auto">
              <a:spcAft>
                <a:spcPts val="0"/>
              </a:spcAft>
              <a:buFont typeface="Wingdings" pitchFamily="2" charset="2"/>
              <a:buChar char="Ø"/>
              <a:defRPr/>
            </a:pPr>
            <a:r>
              <a:rPr lang="en-US" sz="2400" dirty="0" smtClean="0">
                <a:solidFill>
                  <a:schemeClr val="accent5">
                    <a:lumMod val="50000"/>
                  </a:schemeClr>
                </a:solidFill>
                <a:latin typeface="Calibri" pitchFamily="34" charset="0"/>
                <a:cs typeface="Calibri" pitchFamily="34" charset="0"/>
              </a:rPr>
              <a:t>They are the “channels along which the observer customarily, occasionally, or potentially moves. They may be streets, walkways, transit lines, canals, railroads.“</a:t>
            </a:r>
          </a:p>
          <a:p>
            <a:pPr marL="365760" indent="-283464" algn="just" fontAlgn="auto">
              <a:spcAft>
                <a:spcPts val="0"/>
              </a:spcAft>
              <a:buFont typeface="Wingdings" pitchFamily="2" charset="2"/>
              <a:buChar char="Ø"/>
              <a:defRPr/>
            </a:pPr>
            <a:r>
              <a:rPr lang="en-US" sz="2400" dirty="0" smtClean="0">
                <a:solidFill>
                  <a:schemeClr val="accent5">
                    <a:lumMod val="50000"/>
                  </a:schemeClr>
                </a:solidFill>
                <a:latin typeface="Calibri" pitchFamily="34" charset="0"/>
                <a:cs typeface="Calibri" pitchFamily="34" charset="0"/>
              </a:rPr>
              <a:t>These are the major and minor routes of circulation that people use to move out. A city has a network of major routes and a neighborhood network of minor routes.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a:spLocks noGrp="1"/>
          </p:cNvSpPr>
          <p:nvPr>
            <p:ph idx="1"/>
          </p:nvPr>
        </p:nvSpPr>
        <p:spPr>
          <a:xfrm>
            <a:off x="251520" y="404664"/>
            <a:ext cx="8712968" cy="5949280"/>
          </a:xfrm>
          <a:prstGeom prst="rect">
            <a:avLst/>
          </a:prstGeom>
          <a:blipFill>
            <a:blip r:embed="rId2" cstate="print"/>
            <a:stretch>
              <a:fillRect/>
            </a:stretch>
          </a:blipFill>
        </p:spPr>
        <p:txBody>
          <a:bodyPr wrap="square" lIns="0" tIns="0" rIns="0" bIns="0" rtlCol="0"/>
          <a:lstStyle/>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0"/>
            <a:ext cx="7666881" cy="1196753"/>
          </a:xfrm>
        </p:spPr>
        <p:txBody>
          <a:bodyPr>
            <a:noAutofit/>
          </a:bodyPr>
          <a:lstStyle/>
          <a:p>
            <a:pPr algn="ctr" fontAlgn="auto">
              <a:spcAft>
                <a:spcPts val="0"/>
              </a:spcAft>
              <a:defRPr/>
            </a:pPr>
            <a:r>
              <a:rPr lang="en-US" sz="4400" b="1" dirty="0" smtClean="0">
                <a:solidFill>
                  <a:schemeClr val="tx2">
                    <a:satMod val="130000"/>
                  </a:schemeClr>
                </a:solidFill>
                <a:latin typeface="Calibri" pitchFamily="34" charset="0"/>
                <a:cs typeface="Calibri" pitchFamily="34" charset="0"/>
              </a:rPr>
              <a:t>Edges</a:t>
            </a:r>
            <a:endParaRPr lang="tr-TR" sz="4400" b="1" dirty="0">
              <a:solidFill>
                <a:schemeClr val="tx2">
                  <a:satMod val="130000"/>
                </a:schemeClr>
              </a:solidFill>
              <a:latin typeface="Calibri" pitchFamily="34" charset="0"/>
              <a:cs typeface="Calibri" pitchFamily="34" charset="0"/>
            </a:endParaRPr>
          </a:p>
        </p:txBody>
      </p:sp>
      <p:sp>
        <p:nvSpPr>
          <p:cNvPr id="3" name="Content Placeholder 2"/>
          <p:cNvSpPr>
            <a:spLocks noGrp="1"/>
          </p:cNvSpPr>
          <p:nvPr>
            <p:ph idx="1"/>
          </p:nvPr>
        </p:nvSpPr>
        <p:spPr>
          <a:xfrm>
            <a:off x="1043608" y="836712"/>
            <a:ext cx="7890842" cy="5544616"/>
          </a:xfrm>
        </p:spPr>
        <p:txBody>
          <a:bodyPr>
            <a:normAutofit fontScale="92500" lnSpcReduction="20000"/>
          </a:bodyPr>
          <a:lstStyle/>
          <a:p>
            <a:pPr marL="365760" indent="-283464" algn="just" fontAlgn="auto">
              <a:spcAft>
                <a:spcPts val="0"/>
              </a:spcAft>
              <a:buNone/>
              <a:defRPr/>
            </a:pPr>
            <a:endParaRPr lang="en-US" b="1" dirty="0" smtClean="0">
              <a:solidFill>
                <a:schemeClr val="accent5">
                  <a:lumMod val="50000"/>
                </a:schemeClr>
              </a:solidFill>
              <a:latin typeface="Calibri" pitchFamily="34" charset="0"/>
              <a:cs typeface="Calibri" pitchFamily="34" charset="0"/>
            </a:endParaRPr>
          </a:p>
          <a:p>
            <a:pPr marL="365760" indent="-283464" algn="just" fontAlgn="auto">
              <a:spcAft>
                <a:spcPts val="0"/>
              </a:spcAft>
              <a:buFont typeface="Wingdings" pitchFamily="2" charset="2"/>
              <a:buChar char="Ø"/>
              <a:defRPr/>
            </a:pPr>
            <a:r>
              <a:rPr lang="en-US" sz="2600" dirty="0" smtClean="0">
                <a:solidFill>
                  <a:schemeClr val="accent5">
                    <a:lumMod val="50000"/>
                  </a:schemeClr>
                </a:solidFill>
                <a:latin typeface="Calibri" pitchFamily="34" charset="0"/>
                <a:cs typeface="Calibri" pitchFamily="34" charset="0"/>
              </a:rPr>
              <a:t>They are the dividing lines between districts – the linear elements not used or considered as paths by the observer. They are boundaries between two phases, linear breaks in continuity:</a:t>
            </a:r>
          </a:p>
          <a:p>
            <a:pPr marL="640398" lvl="1" indent="-283464" algn="just" fontAlgn="auto">
              <a:spcAft>
                <a:spcPts val="0"/>
              </a:spcAft>
              <a:buFont typeface="Wingdings" pitchFamily="2" charset="2"/>
              <a:buChar char="v"/>
              <a:defRPr/>
            </a:pPr>
            <a:r>
              <a:rPr lang="en-US" sz="2600" dirty="0" smtClean="0">
                <a:solidFill>
                  <a:schemeClr val="accent5">
                    <a:lumMod val="50000"/>
                  </a:schemeClr>
                </a:solidFill>
                <a:latin typeface="Calibri" pitchFamily="34" charset="0"/>
                <a:cs typeface="Calibri" pitchFamily="34" charset="0"/>
              </a:rPr>
              <a:t>Bodies of water (such as an ocean, river, or lake)  </a:t>
            </a:r>
          </a:p>
          <a:p>
            <a:pPr marL="640398" lvl="1" indent="-283464" algn="just" fontAlgn="auto">
              <a:spcAft>
                <a:spcPts val="0"/>
              </a:spcAft>
              <a:buFont typeface="Wingdings" pitchFamily="2" charset="2"/>
              <a:buChar char="v"/>
              <a:defRPr/>
            </a:pPr>
            <a:r>
              <a:rPr lang="en-US" sz="2600" dirty="0" smtClean="0">
                <a:solidFill>
                  <a:schemeClr val="accent5">
                    <a:lumMod val="50000"/>
                  </a:schemeClr>
                </a:solidFill>
                <a:latin typeface="Calibri" pitchFamily="34" charset="0"/>
                <a:cs typeface="Calibri" pitchFamily="34" charset="0"/>
              </a:rPr>
              <a:t>Landforms (such as mountains and hills)</a:t>
            </a:r>
          </a:p>
          <a:p>
            <a:pPr marL="640398" lvl="1" indent="-283464" algn="just" fontAlgn="auto">
              <a:spcAft>
                <a:spcPts val="0"/>
              </a:spcAft>
              <a:buFont typeface="Wingdings" pitchFamily="2" charset="2"/>
              <a:buChar char="v"/>
              <a:defRPr/>
            </a:pPr>
            <a:r>
              <a:rPr lang="en-US" sz="2600" dirty="0" smtClean="0">
                <a:solidFill>
                  <a:schemeClr val="accent5">
                    <a:lumMod val="50000"/>
                  </a:schemeClr>
                </a:solidFill>
                <a:latin typeface="Calibri" pitchFamily="34" charset="0"/>
                <a:cs typeface="Calibri" pitchFamily="34" charset="0"/>
              </a:rPr>
              <a:t>Manmade structures (such as buildings, railroad tracks, walls, or  highways)</a:t>
            </a:r>
          </a:p>
          <a:p>
            <a:pPr marL="365760" indent="-283464" algn="just" fontAlgn="auto">
              <a:spcAft>
                <a:spcPts val="0"/>
              </a:spcAft>
              <a:buFont typeface="Wingdings" pitchFamily="2" charset="2"/>
              <a:buChar char="Ø"/>
              <a:defRPr/>
            </a:pPr>
            <a:r>
              <a:rPr lang="en-US" sz="2600" dirty="0" smtClean="0">
                <a:solidFill>
                  <a:schemeClr val="accent5">
                    <a:lumMod val="50000"/>
                  </a:schemeClr>
                </a:solidFill>
                <a:latin typeface="Calibri" pitchFamily="34" charset="0"/>
                <a:cs typeface="Calibri" pitchFamily="34" charset="0"/>
              </a:rPr>
              <a:t>The termination of a district is its edge. Some districts have no edges at all but gradually taper off and blend into another district. When two districts are joined at one edge they form a seam.</a:t>
            </a:r>
          </a:p>
          <a:p>
            <a:pPr marL="365760" indent="-283464" algn="just" fontAlgn="auto">
              <a:spcAft>
                <a:spcPts val="0"/>
              </a:spcAft>
              <a:buFont typeface="Wingdings" pitchFamily="2" charset="2"/>
              <a:buChar char="Ø"/>
              <a:defRPr/>
            </a:pPr>
            <a:r>
              <a:rPr lang="en-US" sz="2600" dirty="0" smtClean="0">
                <a:solidFill>
                  <a:schemeClr val="accent5">
                    <a:lumMod val="50000"/>
                  </a:schemeClr>
                </a:solidFill>
                <a:latin typeface="Calibri" pitchFamily="34" charset="0"/>
                <a:cs typeface="Calibri" pitchFamily="34" charset="0"/>
              </a:rPr>
              <a:t>Functionality and usage of the spaces are clearly  defined by edges.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object 2"/>
          <p:cNvSpPr/>
          <p:nvPr/>
        </p:nvSpPr>
        <p:spPr>
          <a:xfrm>
            <a:off x="251520" y="260648"/>
            <a:ext cx="8676456" cy="6356604"/>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p:nvPr/>
        </p:nvSpPr>
        <p:spPr>
          <a:xfrm>
            <a:off x="251520" y="332656"/>
            <a:ext cx="8712968" cy="612068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0"/>
            <a:ext cx="7666881" cy="1196753"/>
          </a:xfrm>
        </p:spPr>
        <p:txBody>
          <a:bodyPr>
            <a:noAutofit/>
          </a:bodyPr>
          <a:lstStyle/>
          <a:p>
            <a:pPr algn="ctr" fontAlgn="auto">
              <a:spcAft>
                <a:spcPts val="0"/>
              </a:spcAft>
              <a:defRPr/>
            </a:pPr>
            <a:r>
              <a:rPr lang="en-US" sz="4400" b="1" dirty="0" smtClean="0">
                <a:solidFill>
                  <a:schemeClr val="tx2">
                    <a:satMod val="130000"/>
                  </a:schemeClr>
                </a:solidFill>
                <a:latin typeface="Calibri" pitchFamily="34" charset="0"/>
                <a:cs typeface="Calibri" pitchFamily="34" charset="0"/>
              </a:rPr>
              <a:t>Districts</a:t>
            </a:r>
            <a:endParaRPr lang="tr-TR" sz="4400" b="1" dirty="0">
              <a:solidFill>
                <a:schemeClr val="tx2">
                  <a:satMod val="130000"/>
                </a:schemeClr>
              </a:solidFill>
              <a:latin typeface="Calibri" pitchFamily="34" charset="0"/>
              <a:cs typeface="Calibri" pitchFamily="34" charset="0"/>
            </a:endParaRPr>
          </a:p>
        </p:txBody>
      </p:sp>
      <p:sp>
        <p:nvSpPr>
          <p:cNvPr id="3" name="Content Placeholder 2"/>
          <p:cNvSpPr>
            <a:spLocks noGrp="1"/>
          </p:cNvSpPr>
          <p:nvPr>
            <p:ph idx="1"/>
          </p:nvPr>
        </p:nvSpPr>
        <p:spPr>
          <a:xfrm>
            <a:off x="1043608" y="836712"/>
            <a:ext cx="7890842" cy="5544616"/>
          </a:xfrm>
        </p:spPr>
        <p:txBody>
          <a:bodyPr>
            <a:normAutofit lnSpcReduction="10000"/>
          </a:bodyPr>
          <a:lstStyle/>
          <a:p>
            <a:pPr marL="365760" indent="-283464" algn="just" fontAlgn="auto">
              <a:spcAft>
                <a:spcPts val="0"/>
              </a:spcAft>
              <a:buNone/>
              <a:defRPr/>
            </a:pPr>
            <a:endParaRPr lang="en-US" b="1" dirty="0" smtClean="0">
              <a:solidFill>
                <a:schemeClr val="accent5">
                  <a:lumMod val="50000"/>
                </a:schemeClr>
              </a:solidFill>
              <a:latin typeface="Calibri" pitchFamily="34" charset="0"/>
              <a:cs typeface="Calibri" pitchFamily="34" charset="0"/>
            </a:endParaRPr>
          </a:p>
          <a:p>
            <a:pPr marL="365760" indent="-283464" algn="just" fontAlgn="auto">
              <a:spcAft>
                <a:spcPts val="0"/>
              </a:spcAft>
              <a:buFont typeface="Wingdings" pitchFamily="2" charset="2"/>
              <a:buChar char="Ø"/>
              <a:defRPr/>
            </a:pPr>
            <a:r>
              <a:rPr lang="en-US" sz="2400" dirty="0" smtClean="0">
                <a:solidFill>
                  <a:schemeClr val="accent5">
                    <a:lumMod val="50000"/>
                  </a:schemeClr>
                </a:solidFill>
                <a:latin typeface="Calibri" pitchFamily="34" charset="0"/>
                <a:cs typeface="Calibri" pitchFamily="34" charset="0"/>
              </a:rPr>
              <a:t>Areas with perceived internal homogeneity "are medium-to-large sections of the city, conceived of as having two-dimensional extent, which the observer mentally enters ‘inside of,’ and which are recognizable as having some common identifying character“</a:t>
            </a:r>
          </a:p>
          <a:p>
            <a:pPr marL="365760" indent="-283464" algn="just" fontAlgn="auto">
              <a:spcAft>
                <a:spcPts val="0"/>
              </a:spcAft>
              <a:buFont typeface="Wingdings" pitchFamily="2" charset="2"/>
              <a:buChar char="Ø"/>
              <a:defRPr/>
            </a:pPr>
            <a:r>
              <a:rPr lang="en-US" sz="2400" dirty="0" smtClean="0">
                <a:solidFill>
                  <a:schemeClr val="accent5">
                    <a:lumMod val="50000"/>
                  </a:schemeClr>
                </a:solidFill>
                <a:latin typeface="Calibri" pitchFamily="34" charset="0"/>
                <a:cs typeface="Calibri" pitchFamily="34" charset="0"/>
              </a:rPr>
              <a:t>Areas characterized by common characteristics,  these are the medium to large areas, which have some  common identifying character. </a:t>
            </a:r>
          </a:p>
          <a:p>
            <a:pPr marL="365760" indent="-283464" algn="just" fontAlgn="auto">
              <a:spcAft>
                <a:spcPts val="0"/>
              </a:spcAft>
              <a:buFont typeface="Wingdings" pitchFamily="2" charset="2"/>
              <a:buChar char="Ø"/>
              <a:defRPr/>
            </a:pPr>
            <a:r>
              <a:rPr lang="en-US" sz="2400" dirty="0" smtClean="0">
                <a:solidFill>
                  <a:schemeClr val="accent5">
                    <a:lumMod val="50000"/>
                  </a:schemeClr>
                </a:solidFill>
                <a:latin typeface="Calibri" pitchFamily="34" charset="0"/>
                <a:cs typeface="Calibri" pitchFamily="34" charset="0"/>
              </a:rPr>
              <a:t>A city is composed of component neighborhoods or districts; (its center, midtown, its in-town residential areas, organized industrial areas, </a:t>
            </a:r>
            <a:r>
              <a:rPr lang="en-US" sz="2400" dirty="0" err="1" smtClean="0">
                <a:solidFill>
                  <a:schemeClr val="accent5">
                    <a:lumMod val="50000"/>
                  </a:schemeClr>
                </a:solidFill>
                <a:latin typeface="Calibri" pitchFamily="34" charset="0"/>
                <a:cs typeface="Calibri" pitchFamily="34" charset="0"/>
              </a:rPr>
              <a:t>trainyards</a:t>
            </a:r>
            <a:r>
              <a:rPr lang="en-US" sz="2400" dirty="0" smtClean="0">
                <a:solidFill>
                  <a:schemeClr val="accent5">
                    <a:lumMod val="50000"/>
                  </a:schemeClr>
                </a:solidFill>
                <a:latin typeface="Calibri" pitchFamily="34" charset="0"/>
                <a:cs typeface="Calibri" pitchFamily="34" charset="0"/>
              </a:rPr>
              <a:t>, suburbs, college campuses etc.) Sometime they are districts in form and extent.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a:spLocks noGrp="1"/>
          </p:cNvSpPr>
          <p:nvPr>
            <p:ph idx="1"/>
          </p:nvPr>
        </p:nvSpPr>
        <p:spPr>
          <a:xfrm>
            <a:off x="323528" y="332656"/>
            <a:ext cx="8496944" cy="6192688"/>
          </a:xfrm>
          <a:prstGeom prst="rect">
            <a:avLst/>
          </a:prstGeom>
          <a:blipFill>
            <a:blip r:embed="rId2" cstate="print"/>
            <a:stretch>
              <a:fillRect/>
            </a:stretch>
          </a:blipFill>
        </p:spPr>
        <p:txBody>
          <a:bodyPr wrap="square" lIns="0" tIns="0" rIns="0" bIns="0" rtlCol="0"/>
          <a:lstStyle/>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0"/>
            <a:ext cx="7666881" cy="1196753"/>
          </a:xfrm>
        </p:spPr>
        <p:txBody>
          <a:bodyPr>
            <a:noAutofit/>
          </a:bodyPr>
          <a:lstStyle/>
          <a:p>
            <a:pPr algn="ctr" fontAlgn="auto">
              <a:spcAft>
                <a:spcPts val="0"/>
              </a:spcAft>
              <a:defRPr/>
            </a:pPr>
            <a:r>
              <a:rPr lang="en-US" sz="4400" b="1" dirty="0" smtClean="0">
                <a:solidFill>
                  <a:schemeClr val="tx2">
                    <a:satMod val="130000"/>
                  </a:schemeClr>
                </a:solidFill>
                <a:latin typeface="Calibri" pitchFamily="34" charset="0"/>
                <a:cs typeface="Calibri" pitchFamily="34" charset="0"/>
              </a:rPr>
              <a:t>Nodes</a:t>
            </a:r>
            <a:endParaRPr lang="tr-TR" sz="4400" b="1" dirty="0">
              <a:solidFill>
                <a:schemeClr val="tx2">
                  <a:satMod val="130000"/>
                </a:schemeClr>
              </a:solidFill>
              <a:latin typeface="Calibri" pitchFamily="34" charset="0"/>
              <a:cs typeface="Calibri" pitchFamily="34" charset="0"/>
            </a:endParaRPr>
          </a:p>
        </p:txBody>
      </p:sp>
      <p:sp>
        <p:nvSpPr>
          <p:cNvPr id="3" name="Content Placeholder 2"/>
          <p:cNvSpPr>
            <a:spLocks noGrp="1"/>
          </p:cNvSpPr>
          <p:nvPr>
            <p:ph idx="1"/>
          </p:nvPr>
        </p:nvSpPr>
        <p:spPr>
          <a:xfrm>
            <a:off x="1043608" y="692696"/>
            <a:ext cx="7776864" cy="5832648"/>
          </a:xfrm>
        </p:spPr>
        <p:txBody>
          <a:bodyPr>
            <a:noAutofit/>
          </a:bodyPr>
          <a:lstStyle/>
          <a:p>
            <a:pPr marL="365760" indent="-283464" algn="just" fontAlgn="auto">
              <a:spcAft>
                <a:spcPts val="0"/>
              </a:spcAft>
              <a:buNone/>
              <a:defRPr/>
            </a:pPr>
            <a:endParaRPr lang="en-US" sz="2400" b="1" dirty="0" smtClean="0">
              <a:solidFill>
                <a:schemeClr val="accent5">
                  <a:lumMod val="50000"/>
                </a:schemeClr>
              </a:solidFill>
              <a:latin typeface="Calibri" pitchFamily="34" charset="0"/>
              <a:cs typeface="Calibri" pitchFamily="34" charset="0"/>
            </a:endParaRPr>
          </a:p>
          <a:p>
            <a:pPr marL="365760" indent="-283464" algn="just" fontAlgn="auto">
              <a:spcAft>
                <a:spcPts val="0"/>
              </a:spcAft>
              <a:buFont typeface="Wingdings" pitchFamily="2" charset="2"/>
              <a:buChar char="Ø"/>
              <a:defRPr/>
            </a:pPr>
            <a:r>
              <a:rPr lang="en-US" sz="2400" dirty="0" smtClean="0">
                <a:solidFill>
                  <a:schemeClr val="accent5">
                    <a:lumMod val="50000"/>
                  </a:schemeClr>
                </a:solidFill>
                <a:latin typeface="Calibri" pitchFamily="34" charset="0"/>
                <a:cs typeface="Calibri" pitchFamily="34" charset="0"/>
              </a:rPr>
              <a:t>They are the centers of attraction that you can enter. They are points, the strategic spots in a city into which an observer can enter, and which are intensive foci to and from which he is traveling, a common point where two or more roads meet to form  a junction or square.</a:t>
            </a:r>
          </a:p>
          <a:p>
            <a:pPr marL="365760" indent="-283464" algn="just" fontAlgn="auto">
              <a:spcAft>
                <a:spcPts val="0"/>
              </a:spcAft>
              <a:buFont typeface="Wingdings" pitchFamily="2" charset="2"/>
              <a:buChar char="Ø"/>
              <a:defRPr/>
            </a:pPr>
            <a:r>
              <a:rPr lang="en-US" sz="2400" dirty="0" smtClean="0">
                <a:solidFill>
                  <a:schemeClr val="accent5">
                    <a:lumMod val="50000"/>
                  </a:schemeClr>
                </a:solidFill>
                <a:latin typeface="Calibri" pitchFamily="34" charset="0"/>
                <a:cs typeface="Calibri" pitchFamily="34" charset="0"/>
              </a:rPr>
              <a:t>A node is a center of activity. Actually it is a type of landmark but is distinguished from a landmark by virtue of its active function. Where a landmark is a distinct visual object, a node is a distinct hub  of activity. </a:t>
            </a:r>
          </a:p>
          <a:p>
            <a:pPr marL="365760" indent="-283464" algn="just" fontAlgn="auto">
              <a:spcAft>
                <a:spcPts val="0"/>
              </a:spcAft>
              <a:buNone/>
              <a:defRPr/>
            </a:pPr>
            <a:endParaRPr lang="en-US" sz="2400" dirty="0" smtClean="0">
              <a:solidFill>
                <a:schemeClr val="accent5">
                  <a:lumMod val="50000"/>
                </a:schemeClr>
              </a:solidFill>
              <a:latin typeface="Calibri" pitchFamily="34" charset="0"/>
              <a:cs typeface="Calibri"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0"/>
            <a:ext cx="7666881" cy="1196753"/>
          </a:xfrm>
        </p:spPr>
        <p:txBody>
          <a:bodyPr>
            <a:noAutofit/>
          </a:bodyPr>
          <a:lstStyle/>
          <a:p>
            <a:pPr algn="ctr" fontAlgn="auto">
              <a:spcAft>
                <a:spcPts val="0"/>
              </a:spcAft>
              <a:defRPr/>
            </a:pPr>
            <a:r>
              <a:rPr lang="en-US" sz="4400" b="1" dirty="0" smtClean="0">
                <a:solidFill>
                  <a:schemeClr val="tx2">
                    <a:satMod val="130000"/>
                  </a:schemeClr>
                </a:solidFill>
                <a:latin typeface="Calibri" pitchFamily="34" charset="0"/>
                <a:cs typeface="Calibri" pitchFamily="34" charset="0"/>
              </a:rPr>
              <a:t>Nodes</a:t>
            </a:r>
            <a:endParaRPr lang="tr-TR" sz="4400" b="1" dirty="0">
              <a:solidFill>
                <a:schemeClr val="tx2">
                  <a:satMod val="130000"/>
                </a:schemeClr>
              </a:solidFill>
              <a:latin typeface="Calibri" pitchFamily="34" charset="0"/>
              <a:cs typeface="Calibri" pitchFamily="34" charset="0"/>
            </a:endParaRPr>
          </a:p>
        </p:txBody>
      </p:sp>
      <p:sp>
        <p:nvSpPr>
          <p:cNvPr id="3" name="Content Placeholder 2"/>
          <p:cNvSpPr>
            <a:spLocks noGrp="1"/>
          </p:cNvSpPr>
          <p:nvPr>
            <p:ph idx="1"/>
          </p:nvPr>
        </p:nvSpPr>
        <p:spPr>
          <a:xfrm>
            <a:off x="1043608" y="332656"/>
            <a:ext cx="7890842" cy="6048672"/>
          </a:xfrm>
        </p:spPr>
        <p:txBody>
          <a:bodyPr>
            <a:noAutofit/>
          </a:bodyPr>
          <a:lstStyle/>
          <a:p>
            <a:pPr marL="365760" indent="-283464" algn="just" fontAlgn="auto">
              <a:spcAft>
                <a:spcPts val="0"/>
              </a:spcAft>
              <a:buNone/>
              <a:defRPr/>
            </a:pPr>
            <a:endParaRPr lang="en-US" sz="2400" b="1" dirty="0" smtClean="0">
              <a:solidFill>
                <a:schemeClr val="accent5">
                  <a:lumMod val="50000"/>
                </a:schemeClr>
              </a:solidFill>
              <a:latin typeface="Calibri" pitchFamily="34" charset="0"/>
              <a:cs typeface="Calibri" pitchFamily="34" charset="0"/>
            </a:endParaRPr>
          </a:p>
          <a:p>
            <a:pPr marL="365760" indent="-283464" algn="just" fontAlgn="auto">
              <a:spcAft>
                <a:spcPts val="0"/>
              </a:spcAft>
              <a:buNone/>
              <a:defRPr/>
            </a:pPr>
            <a:endParaRPr lang="en-US" sz="2400" b="1" dirty="0" smtClean="0">
              <a:solidFill>
                <a:schemeClr val="accent5">
                  <a:lumMod val="50000"/>
                </a:schemeClr>
              </a:solidFill>
              <a:latin typeface="Calibri" pitchFamily="34" charset="0"/>
              <a:cs typeface="Calibri" pitchFamily="34" charset="0"/>
            </a:endParaRPr>
          </a:p>
          <a:p>
            <a:pPr marL="365760" indent="-283464" algn="just" fontAlgn="auto">
              <a:spcAft>
                <a:spcPts val="0"/>
              </a:spcAft>
              <a:buFont typeface="Wingdings" pitchFamily="2" charset="2"/>
              <a:buChar char="Ø"/>
              <a:defRPr/>
            </a:pPr>
            <a:r>
              <a:rPr lang="en-US" sz="2400" dirty="0" smtClean="0">
                <a:solidFill>
                  <a:schemeClr val="accent5">
                    <a:lumMod val="50000"/>
                  </a:schemeClr>
                </a:solidFill>
                <a:latin typeface="Calibri" pitchFamily="34" charset="0"/>
                <a:cs typeface="Calibri" pitchFamily="34" charset="0"/>
              </a:rPr>
              <a:t>They may be primary junctions, places of a break in transportation, a crossing or convergence of paths, moments of shift from one structure to another. Or the nodes may be simply concentrations, which gain their importance from being the condensation of some use or physical character, as a street-corner hangout or an enclosed square .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fontAlgn="auto">
              <a:spcAft>
                <a:spcPts val="0"/>
              </a:spcAft>
              <a:defRPr/>
            </a:pPr>
            <a:r>
              <a:rPr lang="tr-TR" sz="4400" b="1" dirty="0" smtClean="0">
                <a:solidFill>
                  <a:schemeClr val="tx2">
                    <a:satMod val="130000"/>
                  </a:schemeClr>
                </a:solidFill>
                <a:latin typeface="Calibri" pitchFamily="34" charset="0"/>
                <a:cs typeface="Calibri" pitchFamily="34" charset="0"/>
              </a:rPr>
              <a:t>The image of the city</a:t>
            </a:r>
            <a:endParaRPr lang="tr-TR" sz="4400" b="1" dirty="0">
              <a:solidFill>
                <a:schemeClr val="tx2">
                  <a:satMod val="130000"/>
                </a:schemeClr>
              </a:solidFill>
              <a:latin typeface="Calibri" pitchFamily="34" charset="0"/>
              <a:cs typeface="Calibri" pitchFamily="34" charset="0"/>
            </a:endParaRPr>
          </a:p>
        </p:txBody>
      </p:sp>
      <p:sp>
        <p:nvSpPr>
          <p:cNvPr id="3" name="Content Placeholder 2"/>
          <p:cNvSpPr>
            <a:spLocks noGrp="1"/>
          </p:cNvSpPr>
          <p:nvPr>
            <p:ph idx="1"/>
          </p:nvPr>
        </p:nvSpPr>
        <p:spPr>
          <a:xfrm>
            <a:off x="1187624" y="1447800"/>
            <a:ext cx="7746826" cy="5053013"/>
          </a:xfrm>
        </p:spPr>
        <p:txBody>
          <a:bodyPr>
            <a:normAutofit/>
          </a:bodyPr>
          <a:lstStyle/>
          <a:p>
            <a:pPr marL="365760" indent="-283464" algn="just" fontAlgn="auto">
              <a:spcAft>
                <a:spcPts val="0"/>
              </a:spcAft>
              <a:buFont typeface="Wingdings" pitchFamily="2" charset="2"/>
              <a:buChar char="Ø"/>
              <a:defRPr/>
            </a:pPr>
            <a:r>
              <a:rPr lang="tr-TR" sz="2400" dirty="0" smtClean="0">
                <a:solidFill>
                  <a:schemeClr val="accent5">
                    <a:lumMod val="50000"/>
                  </a:schemeClr>
                </a:solidFill>
                <a:latin typeface="Calibri" pitchFamily="34" charset="0"/>
                <a:cs typeface="Calibri" pitchFamily="34" charset="0"/>
              </a:rPr>
              <a:t>What does the city’s form actually mean to peole who live there? / What can the city planner do to make the city’s image more vivid and memorable to the city dweller?</a:t>
            </a:r>
          </a:p>
          <a:p>
            <a:pPr marL="365760" indent="-283464" algn="just" fontAlgn="auto">
              <a:spcAft>
                <a:spcPts val="0"/>
              </a:spcAft>
              <a:buFont typeface="Wingdings" pitchFamily="2" charset="2"/>
              <a:buChar char="Ø"/>
              <a:defRPr/>
            </a:pPr>
            <a:r>
              <a:rPr lang="tr-TR" sz="2400" dirty="0" smtClean="0">
                <a:solidFill>
                  <a:schemeClr val="accent5">
                    <a:lumMod val="50000"/>
                  </a:schemeClr>
                </a:solidFill>
                <a:latin typeface="Calibri" pitchFamily="34" charset="0"/>
                <a:cs typeface="Calibri" pitchFamily="34" charset="0"/>
              </a:rPr>
              <a:t>To answer these questions, Lynch has studied the experience of the people who live in Los angles, Boston and New Jersey. With a fund of new material from field studies of these three cities and personal interviews with their inhabitants together with insights from literature, anthropology, psychology and art. </a:t>
            </a:r>
            <a:endParaRPr lang="en-US" sz="2400" dirty="0" smtClean="0">
              <a:solidFill>
                <a:schemeClr val="accent5">
                  <a:lumMod val="50000"/>
                </a:schemeClr>
              </a:solidFill>
              <a:latin typeface="Calibri" pitchFamily="34" charset="0"/>
              <a:cs typeface="Calibri" pitchFamily="34" charset="0"/>
            </a:endParaRPr>
          </a:p>
          <a:p>
            <a:pPr marL="365760" indent="-283464" algn="just" fontAlgn="auto">
              <a:spcAft>
                <a:spcPts val="0"/>
              </a:spcAft>
              <a:buFont typeface="Wingdings" pitchFamily="2" charset="2"/>
              <a:buChar char="Ø"/>
              <a:defRPr/>
            </a:pPr>
            <a:r>
              <a:rPr lang="tr-TR" sz="2400" dirty="0" smtClean="0">
                <a:solidFill>
                  <a:schemeClr val="accent5">
                    <a:lumMod val="50000"/>
                  </a:schemeClr>
                </a:solidFill>
                <a:latin typeface="Calibri" pitchFamily="34" charset="0"/>
                <a:cs typeface="Calibri" pitchFamily="34" charset="0"/>
              </a:rPr>
              <a:t>Lynch formulates a new criterion </a:t>
            </a:r>
            <a:r>
              <a:rPr lang="en-US" sz="2400" dirty="0" smtClean="0">
                <a:solidFill>
                  <a:schemeClr val="accent5">
                    <a:lumMod val="50000"/>
                  </a:schemeClr>
                </a:solidFill>
                <a:latin typeface="Calibri" pitchFamily="34" charset="0"/>
                <a:cs typeface="Calibri" pitchFamily="34" charset="0"/>
              </a:rPr>
              <a:t>known as </a:t>
            </a:r>
            <a:r>
              <a:rPr lang="tr-TR" sz="2400" dirty="0" smtClean="0">
                <a:solidFill>
                  <a:schemeClr val="accent5">
                    <a:lumMod val="50000"/>
                  </a:schemeClr>
                </a:solidFill>
                <a:latin typeface="Calibri" pitchFamily="34" charset="0"/>
                <a:cs typeface="Calibri" pitchFamily="34" charset="0"/>
              </a:rPr>
              <a:t>imageability</a:t>
            </a:r>
            <a:r>
              <a:rPr lang="en-US" sz="2400" dirty="0" smtClean="0">
                <a:solidFill>
                  <a:schemeClr val="accent5">
                    <a:lumMod val="50000"/>
                  </a:schemeClr>
                </a:solidFill>
                <a:latin typeface="Calibri" pitchFamily="34" charset="0"/>
                <a:cs typeface="Calibri" pitchFamily="34" charset="0"/>
              </a:rPr>
              <a:t> </a:t>
            </a:r>
            <a:r>
              <a:rPr lang="tr-TR" sz="2400" dirty="0" smtClean="0">
                <a:solidFill>
                  <a:schemeClr val="accent5">
                    <a:lumMod val="50000"/>
                  </a:schemeClr>
                </a:solidFill>
                <a:latin typeface="Calibri" pitchFamily="34" charset="0"/>
                <a:cs typeface="Calibri" pitchFamily="34" charset="0"/>
              </a:rPr>
              <a:t>and shows its potential value for the building and rebuilding of cities.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p:nvPr/>
        </p:nvSpPr>
        <p:spPr>
          <a:xfrm>
            <a:off x="251520" y="404664"/>
            <a:ext cx="8712968" cy="6093294"/>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0"/>
            <a:ext cx="7666881" cy="1196753"/>
          </a:xfrm>
        </p:spPr>
        <p:txBody>
          <a:bodyPr>
            <a:noAutofit/>
          </a:bodyPr>
          <a:lstStyle/>
          <a:p>
            <a:pPr algn="ctr" fontAlgn="auto">
              <a:spcAft>
                <a:spcPts val="0"/>
              </a:spcAft>
              <a:defRPr/>
            </a:pPr>
            <a:r>
              <a:rPr lang="en-US" sz="4400" b="1" dirty="0" smtClean="0">
                <a:solidFill>
                  <a:schemeClr val="tx2">
                    <a:satMod val="130000"/>
                  </a:schemeClr>
                </a:solidFill>
                <a:latin typeface="Calibri" pitchFamily="34" charset="0"/>
                <a:cs typeface="Calibri" pitchFamily="34" charset="0"/>
              </a:rPr>
              <a:t>Landmarks</a:t>
            </a:r>
            <a:endParaRPr lang="tr-TR" sz="4400" b="1" dirty="0">
              <a:solidFill>
                <a:schemeClr val="tx2">
                  <a:satMod val="130000"/>
                </a:schemeClr>
              </a:solidFill>
              <a:latin typeface="Calibri" pitchFamily="34" charset="0"/>
              <a:cs typeface="Calibri" pitchFamily="34" charset="0"/>
            </a:endParaRPr>
          </a:p>
        </p:txBody>
      </p:sp>
      <p:sp>
        <p:nvSpPr>
          <p:cNvPr id="3" name="Content Placeholder 2"/>
          <p:cNvSpPr>
            <a:spLocks noGrp="1"/>
          </p:cNvSpPr>
          <p:nvPr>
            <p:ph idx="1"/>
          </p:nvPr>
        </p:nvSpPr>
        <p:spPr>
          <a:xfrm>
            <a:off x="1043608" y="1052736"/>
            <a:ext cx="7890842" cy="5328592"/>
          </a:xfrm>
        </p:spPr>
        <p:txBody>
          <a:bodyPr>
            <a:noAutofit/>
          </a:bodyPr>
          <a:lstStyle/>
          <a:p>
            <a:pPr marL="365760" indent="-283464" algn="just" fontAlgn="auto">
              <a:spcAft>
                <a:spcPts val="0"/>
              </a:spcAft>
              <a:buFont typeface="Wingdings" pitchFamily="2" charset="2"/>
              <a:buChar char="Ø"/>
              <a:defRPr/>
            </a:pPr>
            <a:r>
              <a:rPr lang="en-US" sz="2400" dirty="0" smtClean="0">
                <a:solidFill>
                  <a:schemeClr val="accent5">
                    <a:lumMod val="50000"/>
                  </a:schemeClr>
                </a:solidFill>
                <a:latin typeface="Calibri" pitchFamily="34" charset="0"/>
                <a:cs typeface="Calibri" pitchFamily="34" charset="0"/>
              </a:rPr>
              <a:t>They are another type of point-reference, but in this case the observer does not enter within them, they are external. They are usually a rather simply defined physical object: building, sign, store, or mountain".</a:t>
            </a:r>
          </a:p>
          <a:p>
            <a:pPr marL="365760" indent="-283464" algn="just" fontAlgn="auto">
              <a:spcAft>
                <a:spcPts val="0"/>
              </a:spcAft>
              <a:buFont typeface="Wingdings" pitchFamily="2" charset="2"/>
              <a:buChar char="Ø"/>
              <a:defRPr/>
            </a:pPr>
            <a:r>
              <a:rPr lang="en-US" sz="2400" dirty="0" smtClean="0">
                <a:solidFill>
                  <a:schemeClr val="accent5">
                    <a:lumMod val="50000"/>
                  </a:schemeClr>
                </a:solidFill>
                <a:latin typeface="Calibri" pitchFamily="34" charset="0"/>
                <a:cs typeface="Calibri" pitchFamily="34" charset="0"/>
              </a:rPr>
              <a:t>The prominent visual features of the city are its landmarks. Some landmarks are very large and seen at great distances, while some are very small (e.g. a tree within an urban square) and can only be seen close up. Landmarks are an important element of urban form because they help people to orient themselves in the city and help identify an area. </a:t>
            </a:r>
          </a:p>
          <a:p>
            <a:pPr marL="365760" indent="-283464" algn="just" fontAlgn="auto">
              <a:spcAft>
                <a:spcPts val="0"/>
              </a:spcAft>
              <a:buFont typeface="Wingdings" pitchFamily="2" charset="2"/>
              <a:buChar char="Ø"/>
              <a:defRPr/>
            </a:pPr>
            <a:r>
              <a:rPr lang="en-US" sz="2400" dirty="0" smtClean="0">
                <a:solidFill>
                  <a:schemeClr val="accent5">
                    <a:lumMod val="50000"/>
                  </a:schemeClr>
                </a:solidFill>
                <a:latin typeface="Calibri" pitchFamily="34" charset="0"/>
                <a:cs typeface="Calibri" pitchFamily="34" charset="0"/>
              </a:rPr>
              <a:t>Having identified these elements Lynch describes the skeletal elements of city form.</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p:nvPr/>
        </p:nvSpPr>
        <p:spPr>
          <a:xfrm>
            <a:off x="395536" y="476672"/>
            <a:ext cx="8496944" cy="5904656"/>
          </a:xfrm>
          <a:prstGeom prst="rect">
            <a:avLst/>
          </a:prstGeom>
          <a:blipFill>
            <a:blip r:embed="rId2" cstate="print"/>
            <a:stretch>
              <a:fillRect/>
            </a:stretch>
          </a:blipFill>
        </p:spPr>
        <p:txBody>
          <a:bodyPr wrap="square" lIns="0" tIns="0" rIns="0" bIns="0" rtlCol="0"/>
          <a:lstStyle/>
          <a:p>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fontAlgn="auto">
              <a:spcAft>
                <a:spcPts val="0"/>
              </a:spcAft>
              <a:defRPr/>
            </a:pPr>
            <a:r>
              <a:rPr lang="en-US" sz="4400" b="1" dirty="0" smtClean="0">
                <a:solidFill>
                  <a:schemeClr val="tx2">
                    <a:satMod val="130000"/>
                  </a:schemeClr>
                </a:solidFill>
                <a:latin typeface="Calibri" pitchFamily="34" charset="0"/>
                <a:cs typeface="Calibri" pitchFamily="34" charset="0"/>
              </a:rPr>
              <a:t>What is I</a:t>
            </a:r>
            <a:r>
              <a:rPr lang="tr-TR" sz="4400" b="1" dirty="0" smtClean="0">
                <a:solidFill>
                  <a:schemeClr val="tx2">
                    <a:satMod val="130000"/>
                  </a:schemeClr>
                </a:solidFill>
                <a:latin typeface="Calibri" pitchFamily="34" charset="0"/>
                <a:cs typeface="Calibri" pitchFamily="34" charset="0"/>
              </a:rPr>
              <a:t>mageability</a:t>
            </a:r>
            <a:r>
              <a:rPr lang="en-US" sz="4400" b="1" dirty="0" smtClean="0">
                <a:solidFill>
                  <a:schemeClr val="tx2">
                    <a:satMod val="130000"/>
                  </a:schemeClr>
                </a:solidFill>
                <a:latin typeface="Calibri" pitchFamily="34" charset="0"/>
                <a:cs typeface="Calibri" pitchFamily="34" charset="0"/>
              </a:rPr>
              <a:t>?</a:t>
            </a:r>
            <a:endParaRPr lang="tr-TR" sz="4400" b="1" dirty="0">
              <a:solidFill>
                <a:schemeClr val="tx2">
                  <a:satMod val="130000"/>
                </a:schemeClr>
              </a:solidFill>
              <a:latin typeface="Calibri" pitchFamily="34" charset="0"/>
              <a:cs typeface="Calibri" pitchFamily="34" charset="0"/>
            </a:endParaRPr>
          </a:p>
        </p:txBody>
      </p:sp>
      <p:sp>
        <p:nvSpPr>
          <p:cNvPr id="3" name="Content Placeholder 2"/>
          <p:cNvSpPr>
            <a:spLocks noGrp="1"/>
          </p:cNvSpPr>
          <p:nvPr>
            <p:ph idx="1"/>
          </p:nvPr>
        </p:nvSpPr>
        <p:spPr>
          <a:xfrm>
            <a:off x="1043608" y="1268760"/>
            <a:ext cx="7890842" cy="5303490"/>
          </a:xfrm>
        </p:spPr>
        <p:txBody>
          <a:bodyPr>
            <a:noAutofit/>
          </a:bodyPr>
          <a:lstStyle/>
          <a:p>
            <a:pPr marL="365760" indent="-283464" algn="just" fontAlgn="auto">
              <a:spcAft>
                <a:spcPts val="0"/>
              </a:spcAft>
              <a:buFont typeface="Wingdings" pitchFamily="2" charset="2"/>
              <a:buChar char="Ø"/>
              <a:defRPr/>
            </a:pPr>
            <a:r>
              <a:rPr lang="en-US" sz="2400" dirty="0" err="1" smtClean="0">
                <a:solidFill>
                  <a:schemeClr val="accent5">
                    <a:lumMod val="50000"/>
                  </a:schemeClr>
                </a:solidFill>
                <a:latin typeface="Calibri" pitchFamily="34" charset="0"/>
                <a:cs typeface="Calibri" pitchFamily="34" charset="0"/>
              </a:rPr>
              <a:t>Imageability</a:t>
            </a:r>
            <a:r>
              <a:rPr lang="tr-TR" sz="2400" dirty="0" smtClean="0">
                <a:solidFill>
                  <a:schemeClr val="accent5">
                    <a:lumMod val="50000"/>
                  </a:schemeClr>
                </a:solidFill>
                <a:latin typeface="Calibri" pitchFamily="34" charset="0"/>
                <a:cs typeface="Calibri" pitchFamily="34" charset="0"/>
              </a:rPr>
              <a:t> is </a:t>
            </a:r>
            <a:r>
              <a:rPr lang="en-US" sz="2400" dirty="0" smtClean="0">
                <a:solidFill>
                  <a:schemeClr val="accent5">
                    <a:lumMod val="50000"/>
                  </a:schemeClr>
                </a:solidFill>
                <a:latin typeface="Calibri" pitchFamily="34" charset="0"/>
                <a:cs typeface="Calibri" pitchFamily="34" charset="0"/>
              </a:rPr>
              <a:t>another term introduced by Lynch</a:t>
            </a:r>
            <a:r>
              <a:rPr lang="tr-TR" sz="2400" dirty="0" smtClean="0">
                <a:solidFill>
                  <a:schemeClr val="accent5">
                    <a:lumMod val="50000"/>
                  </a:schemeClr>
                </a:solidFill>
                <a:latin typeface="Calibri" pitchFamily="34" charset="0"/>
                <a:cs typeface="Calibri" pitchFamily="34" charset="0"/>
              </a:rPr>
              <a:t>. It </a:t>
            </a:r>
            <a:r>
              <a:rPr lang="en-US" sz="2400" dirty="0" smtClean="0">
                <a:solidFill>
                  <a:schemeClr val="accent5">
                    <a:lumMod val="50000"/>
                  </a:schemeClr>
                </a:solidFill>
                <a:latin typeface="Calibri" pitchFamily="34" charset="0"/>
                <a:cs typeface="Calibri" pitchFamily="34" charset="0"/>
              </a:rPr>
              <a:t> is the quality of a physical object, which gives an observer a strong, vivid image. </a:t>
            </a:r>
            <a:endParaRPr lang="tr-TR" sz="2400" dirty="0" smtClean="0">
              <a:solidFill>
                <a:schemeClr val="accent5">
                  <a:lumMod val="50000"/>
                </a:schemeClr>
              </a:solidFill>
              <a:latin typeface="Calibri" pitchFamily="34" charset="0"/>
              <a:cs typeface="Calibri" pitchFamily="34" charset="0"/>
            </a:endParaRPr>
          </a:p>
          <a:p>
            <a:pPr marL="365760" indent="-283464" algn="just" fontAlgn="auto">
              <a:spcAft>
                <a:spcPts val="0"/>
              </a:spcAft>
              <a:buFont typeface="Wingdings" pitchFamily="2" charset="2"/>
              <a:buChar char="Ø"/>
              <a:defRPr/>
            </a:pPr>
            <a:r>
              <a:rPr lang="en-US" sz="2400" dirty="0" smtClean="0">
                <a:solidFill>
                  <a:schemeClr val="accent5">
                    <a:lumMod val="50000"/>
                  </a:schemeClr>
                </a:solidFill>
                <a:latin typeface="Calibri" pitchFamily="34" charset="0"/>
                <a:cs typeface="Calibri" pitchFamily="34" charset="0"/>
              </a:rPr>
              <a:t>He concluded that a highly </a:t>
            </a:r>
            <a:r>
              <a:rPr lang="en-US" sz="2400" dirty="0" err="1" smtClean="0">
                <a:solidFill>
                  <a:schemeClr val="accent5">
                    <a:lumMod val="50000"/>
                  </a:schemeClr>
                </a:solidFill>
                <a:latin typeface="Calibri" pitchFamily="34" charset="0"/>
                <a:cs typeface="Calibri" pitchFamily="34" charset="0"/>
              </a:rPr>
              <a:t>imageable</a:t>
            </a:r>
            <a:r>
              <a:rPr lang="en-US" sz="2400" dirty="0" smtClean="0">
                <a:solidFill>
                  <a:schemeClr val="accent5">
                    <a:lumMod val="50000"/>
                  </a:schemeClr>
                </a:solidFill>
                <a:latin typeface="Calibri" pitchFamily="34" charset="0"/>
                <a:cs typeface="Calibri" pitchFamily="34" charset="0"/>
              </a:rPr>
              <a:t> city would be well formed, would contain very distinct parts and would be instantly recognizable to the common inhabitant.</a:t>
            </a:r>
            <a:endParaRPr lang="tr-TR" sz="2400" dirty="0" smtClean="0">
              <a:solidFill>
                <a:schemeClr val="accent5">
                  <a:lumMod val="50000"/>
                </a:schemeClr>
              </a:solidFill>
              <a:latin typeface="Calibri" pitchFamily="34" charset="0"/>
              <a:cs typeface="Calibri" pitchFamily="34" charset="0"/>
            </a:endParaRPr>
          </a:p>
          <a:p>
            <a:pPr marL="365760" indent="-283464" algn="just" fontAlgn="auto">
              <a:spcAft>
                <a:spcPts val="0"/>
              </a:spcAft>
              <a:buFont typeface="Wingdings" pitchFamily="2" charset="2"/>
              <a:buChar char="Ø"/>
              <a:defRPr/>
            </a:pPr>
            <a:r>
              <a:rPr lang="en-US" sz="2400" dirty="0" smtClean="0">
                <a:solidFill>
                  <a:schemeClr val="accent5">
                    <a:lumMod val="50000"/>
                  </a:schemeClr>
                </a:solidFill>
                <a:latin typeface="Calibri" pitchFamily="34" charset="0"/>
                <a:cs typeface="Calibri" pitchFamily="34" charset="0"/>
              </a:rPr>
              <a:t>He also explains that a well-formed city is highly reliant upon the most predominant city element, paths. </a:t>
            </a:r>
          </a:p>
          <a:p>
            <a:pPr marL="365760" indent="-283464" algn="just" fontAlgn="auto">
              <a:spcAft>
                <a:spcPts val="0"/>
              </a:spcAft>
              <a:buFont typeface="Wingdings" pitchFamily="2" charset="2"/>
              <a:buChar char="Ø"/>
              <a:defRPr/>
            </a:pPr>
            <a:r>
              <a:rPr lang="en-US" sz="2400" dirty="0" smtClean="0">
                <a:solidFill>
                  <a:schemeClr val="accent5">
                    <a:lumMod val="50000"/>
                  </a:schemeClr>
                </a:solidFill>
                <a:latin typeface="Calibri" pitchFamily="34" charset="0"/>
                <a:cs typeface="Calibri" pitchFamily="34" charset="0"/>
              </a:rPr>
              <a:t>Similarly, edges, districts, nodes, and landmarks are favorable contributors to </a:t>
            </a:r>
            <a:r>
              <a:rPr lang="en-US" sz="2400" dirty="0" err="1" smtClean="0">
                <a:solidFill>
                  <a:schemeClr val="accent5">
                    <a:lumMod val="50000"/>
                  </a:schemeClr>
                </a:solidFill>
                <a:latin typeface="Calibri" pitchFamily="34" charset="0"/>
                <a:cs typeface="Calibri" pitchFamily="34" charset="0"/>
              </a:rPr>
              <a:t>imageability</a:t>
            </a:r>
            <a:r>
              <a:rPr lang="en-US" sz="2400" dirty="0" smtClean="0">
                <a:solidFill>
                  <a:schemeClr val="accent5">
                    <a:lumMod val="50000"/>
                  </a:schemeClr>
                </a:solidFill>
                <a:latin typeface="Calibri" pitchFamily="34" charset="0"/>
                <a:cs typeface="Calibri" pitchFamily="34" charset="0"/>
              </a:rPr>
              <a:t> if they are meaningful, distinct, and not confusing. These elements, when placed in good form, increase human ability to see and remember the patterns.</a:t>
            </a:r>
          </a:p>
          <a:p>
            <a:pPr marL="365760" indent="-283464" algn="just" fontAlgn="auto">
              <a:spcAft>
                <a:spcPts val="0"/>
              </a:spcAft>
              <a:buFont typeface="Wingdings" pitchFamily="2" charset="2"/>
              <a:buChar char="Ø"/>
              <a:defRPr/>
            </a:pPr>
            <a:endParaRPr lang="en-US" sz="2400" dirty="0" smtClean="0">
              <a:solidFill>
                <a:schemeClr val="accent5">
                  <a:lumMod val="50000"/>
                </a:schemeClr>
              </a:solidFill>
              <a:latin typeface="Calibri" pitchFamily="34" charset="0"/>
              <a:cs typeface="Calibri" pitchFamily="34" charset="0"/>
            </a:endParaRPr>
          </a:p>
          <a:p>
            <a:pPr marL="365760" indent="-283464" algn="just" fontAlgn="auto">
              <a:spcAft>
                <a:spcPts val="0"/>
              </a:spcAft>
              <a:buFont typeface="Wingdings" pitchFamily="2" charset="2"/>
              <a:buChar char="Ø"/>
              <a:defRPr/>
            </a:pPr>
            <a:endParaRPr lang="tr-TR" sz="2400" dirty="0">
              <a:solidFill>
                <a:schemeClr val="accent5">
                  <a:lumMod val="50000"/>
                </a:schemeClr>
              </a:solidFill>
              <a:latin typeface="Calibri" pitchFamily="34" charset="0"/>
              <a:cs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fontAlgn="auto">
              <a:spcAft>
                <a:spcPts val="0"/>
              </a:spcAft>
              <a:defRPr/>
            </a:pPr>
            <a:r>
              <a:rPr lang="tr-TR" sz="4400" b="1" dirty="0" smtClean="0">
                <a:solidFill>
                  <a:schemeClr val="tx2">
                    <a:satMod val="130000"/>
                  </a:schemeClr>
                </a:solidFill>
                <a:latin typeface="Calibri" pitchFamily="34" charset="0"/>
                <a:cs typeface="Calibri" pitchFamily="34" charset="0"/>
              </a:rPr>
              <a:t>The image of the city</a:t>
            </a:r>
            <a:endParaRPr lang="tr-TR" sz="4400" b="1" dirty="0">
              <a:solidFill>
                <a:schemeClr val="tx2">
                  <a:satMod val="130000"/>
                </a:schemeClr>
              </a:solidFill>
              <a:latin typeface="Calibri" pitchFamily="34" charset="0"/>
              <a:cs typeface="Calibri" pitchFamily="34" charset="0"/>
            </a:endParaRPr>
          </a:p>
        </p:txBody>
      </p:sp>
      <p:sp>
        <p:nvSpPr>
          <p:cNvPr id="3" name="Content Placeholder 2"/>
          <p:cNvSpPr>
            <a:spLocks noGrp="1"/>
          </p:cNvSpPr>
          <p:nvPr>
            <p:ph idx="1"/>
          </p:nvPr>
        </p:nvSpPr>
        <p:spPr>
          <a:xfrm>
            <a:off x="1115616" y="1447800"/>
            <a:ext cx="7818834" cy="5053013"/>
          </a:xfrm>
        </p:spPr>
        <p:txBody>
          <a:bodyPr>
            <a:normAutofit/>
          </a:bodyPr>
          <a:lstStyle/>
          <a:p>
            <a:pPr marL="365760" indent="-283464" algn="just" fontAlgn="auto">
              <a:spcAft>
                <a:spcPts val="0"/>
              </a:spcAft>
              <a:buFont typeface="Wingdings" pitchFamily="2" charset="2"/>
              <a:buChar char="Ø"/>
              <a:defRPr/>
            </a:pPr>
            <a:r>
              <a:rPr lang="en-US" sz="2400" dirty="0" smtClean="0">
                <a:solidFill>
                  <a:schemeClr val="accent5">
                    <a:lumMod val="50000"/>
                  </a:schemeClr>
                </a:solidFill>
                <a:latin typeface="Calibri" pitchFamily="34" charset="0"/>
                <a:cs typeface="Calibri" pitchFamily="34" charset="0"/>
              </a:rPr>
              <a:t>Urban thinker Kevin Lynch was able to establish a notation of city elements that matched people’s perception.</a:t>
            </a:r>
          </a:p>
          <a:p>
            <a:pPr marL="365760" indent="-283464" algn="just" fontAlgn="auto">
              <a:spcAft>
                <a:spcPts val="0"/>
              </a:spcAft>
              <a:buFont typeface="Wingdings" pitchFamily="2" charset="2"/>
              <a:buChar char="Ø"/>
              <a:defRPr/>
            </a:pPr>
            <a:r>
              <a:rPr lang="en-US" sz="2400" dirty="0" smtClean="0">
                <a:solidFill>
                  <a:schemeClr val="accent5">
                    <a:lumMod val="50000"/>
                  </a:schemeClr>
                </a:solidFill>
                <a:latin typeface="Calibri" pitchFamily="34" charset="0"/>
                <a:cs typeface="Calibri" pitchFamily="34" charset="0"/>
              </a:rPr>
              <a:t>They are identified as:</a:t>
            </a:r>
          </a:p>
          <a:p>
            <a:pPr marL="640398" lvl="1" indent="-283464" algn="just" fontAlgn="auto">
              <a:spcAft>
                <a:spcPts val="0"/>
              </a:spcAft>
              <a:buFont typeface="Wingdings" pitchFamily="2" charset="2"/>
              <a:buChar char="v"/>
              <a:defRPr/>
            </a:pPr>
            <a:r>
              <a:rPr lang="en-US" sz="2400" dirty="0" smtClean="0">
                <a:solidFill>
                  <a:schemeClr val="accent5">
                    <a:lumMod val="50000"/>
                  </a:schemeClr>
                </a:solidFill>
                <a:latin typeface="Calibri" pitchFamily="34" charset="0"/>
                <a:cs typeface="Calibri" pitchFamily="34" charset="0"/>
              </a:rPr>
              <a:t>Districts</a:t>
            </a:r>
          </a:p>
          <a:p>
            <a:pPr marL="640398" lvl="1" indent="-283464" algn="just" fontAlgn="auto">
              <a:spcAft>
                <a:spcPts val="0"/>
              </a:spcAft>
              <a:buFont typeface="Wingdings" pitchFamily="2" charset="2"/>
              <a:buChar char="v"/>
              <a:defRPr/>
            </a:pPr>
            <a:r>
              <a:rPr lang="en-US" sz="2400" dirty="0" smtClean="0">
                <a:solidFill>
                  <a:schemeClr val="accent5">
                    <a:lumMod val="50000"/>
                  </a:schemeClr>
                </a:solidFill>
                <a:latin typeface="Calibri" pitchFamily="34" charset="0"/>
                <a:cs typeface="Calibri" pitchFamily="34" charset="0"/>
              </a:rPr>
              <a:t>Paths</a:t>
            </a:r>
          </a:p>
          <a:p>
            <a:pPr marL="640398" lvl="1" indent="-283464" algn="just" fontAlgn="auto">
              <a:spcAft>
                <a:spcPts val="0"/>
              </a:spcAft>
              <a:buFont typeface="Wingdings" pitchFamily="2" charset="2"/>
              <a:buChar char="v"/>
              <a:defRPr/>
            </a:pPr>
            <a:r>
              <a:rPr lang="en-US" sz="2400" dirty="0" smtClean="0">
                <a:solidFill>
                  <a:schemeClr val="accent5">
                    <a:lumMod val="50000"/>
                  </a:schemeClr>
                </a:solidFill>
                <a:latin typeface="Calibri" pitchFamily="34" charset="0"/>
                <a:cs typeface="Calibri" pitchFamily="34" charset="0"/>
              </a:rPr>
              <a:t>Edges</a:t>
            </a:r>
          </a:p>
          <a:p>
            <a:pPr marL="640398" lvl="1" indent="-283464" algn="just" fontAlgn="auto">
              <a:spcAft>
                <a:spcPts val="0"/>
              </a:spcAft>
              <a:buFont typeface="Wingdings" pitchFamily="2" charset="2"/>
              <a:buChar char="v"/>
              <a:defRPr/>
            </a:pPr>
            <a:r>
              <a:rPr lang="en-US" sz="2400" dirty="0" smtClean="0">
                <a:solidFill>
                  <a:schemeClr val="accent5">
                    <a:lumMod val="50000"/>
                  </a:schemeClr>
                </a:solidFill>
                <a:latin typeface="Calibri" pitchFamily="34" charset="0"/>
                <a:cs typeface="Calibri" pitchFamily="34" charset="0"/>
              </a:rPr>
              <a:t>Nodes</a:t>
            </a:r>
          </a:p>
          <a:p>
            <a:pPr marL="640398" lvl="1" indent="-283464" algn="just" fontAlgn="auto">
              <a:spcAft>
                <a:spcPts val="0"/>
              </a:spcAft>
              <a:buFont typeface="Wingdings" pitchFamily="2" charset="2"/>
              <a:buChar char="v"/>
              <a:defRPr/>
            </a:pPr>
            <a:r>
              <a:rPr lang="en-US" sz="2400" dirty="0" smtClean="0">
                <a:solidFill>
                  <a:schemeClr val="accent5">
                    <a:lumMod val="50000"/>
                  </a:schemeClr>
                </a:solidFill>
                <a:latin typeface="Calibri" pitchFamily="34" charset="0"/>
                <a:cs typeface="Calibri" pitchFamily="34" charset="0"/>
              </a:rPr>
              <a:t>Landmarks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p:cNvSpPr/>
          <p:nvPr/>
        </p:nvSpPr>
        <p:spPr>
          <a:xfrm>
            <a:off x="1043608" y="1124744"/>
            <a:ext cx="8100392" cy="4387596"/>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274638"/>
            <a:ext cx="7674818" cy="1143000"/>
          </a:xfrm>
        </p:spPr>
        <p:txBody>
          <a:bodyPr>
            <a:normAutofit/>
          </a:bodyPr>
          <a:lstStyle/>
          <a:p>
            <a:pPr algn="ctr" fontAlgn="auto">
              <a:spcAft>
                <a:spcPts val="0"/>
              </a:spcAft>
              <a:defRPr/>
            </a:pPr>
            <a:r>
              <a:rPr lang="tr-TR" sz="4400" b="1" dirty="0" smtClean="0">
                <a:solidFill>
                  <a:schemeClr val="tx2">
                    <a:satMod val="130000"/>
                  </a:schemeClr>
                </a:solidFill>
                <a:latin typeface="Calibri" pitchFamily="34" charset="0"/>
                <a:cs typeface="Calibri" pitchFamily="34" charset="0"/>
              </a:rPr>
              <a:t>What is a mental map?</a:t>
            </a:r>
            <a:endParaRPr lang="tr-TR" sz="4400" b="1" dirty="0">
              <a:solidFill>
                <a:schemeClr val="tx2">
                  <a:satMod val="130000"/>
                </a:schemeClr>
              </a:solidFill>
              <a:latin typeface="Calibri" pitchFamily="34" charset="0"/>
              <a:cs typeface="Calibri" pitchFamily="34" charset="0"/>
            </a:endParaRPr>
          </a:p>
        </p:txBody>
      </p:sp>
      <p:sp>
        <p:nvSpPr>
          <p:cNvPr id="3" name="Content Placeholder 2"/>
          <p:cNvSpPr>
            <a:spLocks noGrp="1"/>
          </p:cNvSpPr>
          <p:nvPr>
            <p:ph idx="1"/>
          </p:nvPr>
        </p:nvSpPr>
        <p:spPr>
          <a:xfrm>
            <a:off x="1043608" y="1447800"/>
            <a:ext cx="7890842" cy="4800600"/>
          </a:xfrm>
        </p:spPr>
        <p:txBody>
          <a:bodyPr>
            <a:noAutofit/>
          </a:bodyPr>
          <a:lstStyle/>
          <a:p>
            <a:pPr marL="365760" indent="-283464" algn="just" fontAlgn="auto">
              <a:spcAft>
                <a:spcPts val="0"/>
              </a:spcAft>
              <a:buFont typeface="Wingdings" pitchFamily="2" charset="2"/>
              <a:buChar char="Ø"/>
              <a:defRPr/>
            </a:pPr>
            <a:r>
              <a:rPr lang="en-US" sz="2400" dirty="0" smtClean="0">
                <a:solidFill>
                  <a:schemeClr val="accent5">
                    <a:lumMod val="50000"/>
                  </a:schemeClr>
                </a:solidFill>
                <a:latin typeface="Calibri" pitchFamily="34" charset="0"/>
                <a:cs typeface="Calibri" pitchFamily="34" charset="0"/>
              </a:rPr>
              <a:t>A person's perception of the world is known as a mental map. A mental map is an individual's own map of their known world. Mental maps of individuals can be investigated:</a:t>
            </a:r>
          </a:p>
          <a:p>
            <a:pPr marL="640398" lvl="1" indent="-283464" algn="just" fontAlgn="auto">
              <a:spcAft>
                <a:spcPts val="0"/>
              </a:spcAft>
              <a:buFont typeface="Wingdings" pitchFamily="2" charset="2"/>
              <a:buChar char="v"/>
              <a:defRPr/>
            </a:pPr>
            <a:r>
              <a:rPr lang="en-US" sz="2400" dirty="0" smtClean="0">
                <a:solidFill>
                  <a:schemeClr val="accent5">
                    <a:lumMod val="50000"/>
                  </a:schemeClr>
                </a:solidFill>
                <a:latin typeface="Calibri" pitchFamily="34" charset="0"/>
                <a:cs typeface="Calibri" pitchFamily="34" charset="0"/>
              </a:rPr>
              <a:t>by asking for directions to a landmark or other location, </a:t>
            </a:r>
          </a:p>
          <a:p>
            <a:pPr marL="640398" lvl="1" indent="-283464" algn="just" fontAlgn="auto">
              <a:spcAft>
                <a:spcPts val="0"/>
              </a:spcAft>
              <a:buFont typeface="Wingdings" pitchFamily="2" charset="2"/>
              <a:buChar char="v"/>
              <a:defRPr/>
            </a:pPr>
            <a:r>
              <a:rPr lang="en-US" sz="2400" dirty="0" smtClean="0">
                <a:solidFill>
                  <a:schemeClr val="accent5">
                    <a:lumMod val="50000"/>
                  </a:schemeClr>
                </a:solidFill>
                <a:latin typeface="Calibri" pitchFamily="34" charset="0"/>
                <a:cs typeface="Calibri" pitchFamily="34" charset="0"/>
              </a:rPr>
              <a:t>by asking someone to draw a sketch map of an area or describe that area, </a:t>
            </a:r>
          </a:p>
          <a:p>
            <a:pPr marL="640398" lvl="1" indent="-283464" algn="just" fontAlgn="auto">
              <a:spcAft>
                <a:spcPts val="0"/>
              </a:spcAft>
              <a:buFont typeface="Wingdings" pitchFamily="2" charset="2"/>
              <a:buChar char="v"/>
              <a:defRPr/>
            </a:pPr>
            <a:r>
              <a:rPr lang="en-US" sz="2400" dirty="0" smtClean="0">
                <a:solidFill>
                  <a:schemeClr val="accent5">
                    <a:lumMod val="50000"/>
                  </a:schemeClr>
                </a:solidFill>
                <a:latin typeface="Calibri" pitchFamily="34" charset="0"/>
                <a:cs typeface="Calibri" pitchFamily="34" charset="0"/>
              </a:rPr>
              <a:t>by asking a person to name as many places as possible in a short period of time. </a:t>
            </a:r>
          </a:p>
          <a:p>
            <a:pPr marL="365760" indent="-283464" algn="just" fontAlgn="auto">
              <a:spcAft>
                <a:spcPts val="0"/>
              </a:spcAft>
              <a:buFont typeface="Wingdings 2"/>
              <a:buChar char=""/>
              <a:defRPr/>
            </a:pPr>
            <a:endParaRPr lang="tr-TR" sz="2400" dirty="0">
              <a:latin typeface="Calibri" pitchFamily="34" charset="0"/>
              <a:cs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50" y="285750"/>
            <a:ext cx="7497763" cy="1143000"/>
          </a:xfrm>
        </p:spPr>
        <p:txBody>
          <a:bodyPr>
            <a:normAutofit/>
          </a:bodyPr>
          <a:lstStyle/>
          <a:p>
            <a:pPr algn="ctr" fontAlgn="auto">
              <a:spcAft>
                <a:spcPts val="0"/>
              </a:spcAft>
              <a:defRPr/>
            </a:pPr>
            <a:r>
              <a:rPr lang="tr-TR" sz="4400" b="1" dirty="0" smtClean="0">
                <a:solidFill>
                  <a:schemeClr val="tx2">
                    <a:satMod val="130000"/>
                  </a:schemeClr>
                </a:solidFill>
                <a:latin typeface="Calibri" pitchFamily="34" charset="0"/>
                <a:cs typeface="Calibri" pitchFamily="34" charset="0"/>
              </a:rPr>
              <a:t>Building the image</a:t>
            </a:r>
            <a:endParaRPr lang="tr-TR" sz="4400" b="1" dirty="0">
              <a:solidFill>
                <a:schemeClr val="tx2">
                  <a:satMod val="130000"/>
                </a:schemeClr>
              </a:solidFill>
              <a:latin typeface="Calibri" pitchFamily="34" charset="0"/>
              <a:cs typeface="Calibri" pitchFamily="34" charset="0"/>
            </a:endParaRPr>
          </a:p>
        </p:txBody>
      </p:sp>
      <p:sp>
        <p:nvSpPr>
          <p:cNvPr id="3" name="Content Placeholder 2"/>
          <p:cNvSpPr>
            <a:spLocks noGrp="1"/>
          </p:cNvSpPr>
          <p:nvPr>
            <p:ph idx="1"/>
          </p:nvPr>
        </p:nvSpPr>
        <p:spPr>
          <a:xfrm>
            <a:off x="1187624" y="1500188"/>
            <a:ext cx="7738889" cy="4533900"/>
          </a:xfrm>
        </p:spPr>
        <p:txBody>
          <a:bodyPr>
            <a:noAutofit/>
          </a:bodyPr>
          <a:lstStyle/>
          <a:p>
            <a:pPr marL="365760" indent="-283464" algn="just" fontAlgn="auto">
              <a:spcAft>
                <a:spcPts val="0"/>
              </a:spcAft>
              <a:buFont typeface="Wingdings" pitchFamily="2" charset="2"/>
              <a:buChar char="Ø"/>
              <a:defRPr/>
            </a:pPr>
            <a:r>
              <a:rPr lang="tr-TR" sz="2400" dirty="0" smtClean="0">
                <a:solidFill>
                  <a:schemeClr val="accent5">
                    <a:lumMod val="50000"/>
                  </a:schemeClr>
                </a:solidFill>
                <a:latin typeface="Calibri" pitchFamily="34" charset="0"/>
                <a:cs typeface="Calibri" pitchFamily="34" charset="0"/>
              </a:rPr>
              <a:t>Environmental imag</a:t>
            </a:r>
            <a:r>
              <a:rPr lang="en-US" sz="2400" dirty="0" smtClean="0">
                <a:solidFill>
                  <a:schemeClr val="accent5">
                    <a:lumMod val="50000"/>
                  </a:schemeClr>
                </a:solidFill>
                <a:latin typeface="Calibri" pitchFamily="34" charset="0"/>
                <a:cs typeface="Calibri" pitchFamily="34" charset="0"/>
              </a:rPr>
              <a:t>e</a:t>
            </a:r>
            <a:r>
              <a:rPr lang="tr-TR" sz="2400" dirty="0" smtClean="0">
                <a:solidFill>
                  <a:schemeClr val="accent5">
                    <a:lumMod val="50000"/>
                  </a:schemeClr>
                </a:solidFill>
                <a:latin typeface="Calibri" pitchFamily="34" charset="0"/>
                <a:cs typeface="Calibri" pitchFamily="34" charset="0"/>
              </a:rPr>
              <a:t>s are the result of a two way process between the observer and his/her environment. The environment suggests distinction, relations and the observer select organize and endow with meaning what he sees.</a:t>
            </a:r>
            <a:endParaRPr lang="en-US" sz="2400" dirty="0" smtClean="0">
              <a:solidFill>
                <a:schemeClr val="accent5">
                  <a:lumMod val="50000"/>
                </a:schemeClr>
              </a:solidFill>
              <a:latin typeface="Calibri" pitchFamily="34" charset="0"/>
              <a:cs typeface="Calibri" pitchFamily="34" charset="0"/>
            </a:endParaRPr>
          </a:p>
          <a:p>
            <a:pPr marL="365760" indent="-283464" algn="just" fontAlgn="auto">
              <a:spcAft>
                <a:spcPts val="0"/>
              </a:spcAft>
              <a:buFont typeface="Wingdings" pitchFamily="2" charset="2"/>
              <a:buChar char="Ø"/>
              <a:defRPr/>
            </a:pPr>
            <a:r>
              <a:rPr lang="tr-TR" sz="2400" dirty="0" smtClean="0">
                <a:solidFill>
                  <a:schemeClr val="accent5">
                    <a:lumMod val="50000"/>
                  </a:schemeClr>
                </a:solidFill>
                <a:latin typeface="Calibri" pitchFamily="34" charset="0"/>
                <a:cs typeface="Calibri" pitchFamily="34" charset="0"/>
              </a:rPr>
              <a:t>The image so developed limits and emphasizes what is seen while the image itself is being tested against the filtered perceptual input in a constant interacting process.</a:t>
            </a:r>
          </a:p>
          <a:p>
            <a:pPr marL="365760" indent="-283464" algn="just" fontAlgn="auto">
              <a:spcAft>
                <a:spcPts val="0"/>
              </a:spcAft>
              <a:buFont typeface="Wingdings" pitchFamily="2" charset="2"/>
              <a:buChar char="Ø"/>
              <a:defRPr/>
            </a:pPr>
            <a:r>
              <a:rPr lang="tr-TR" sz="2400" dirty="0" smtClean="0">
                <a:solidFill>
                  <a:schemeClr val="accent5">
                    <a:lumMod val="50000"/>
                  </a:schemeClr>
                </a:solidFill>
                <a:latin typeface="Calibri" pitchFamily="34" charset="0"/>
                <a:cs typeface="Calibri" pitchFamily="34" charset="0"/>
              </a:rPr>
              <a:t>Different environments resist or faciliate the process of image-making.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274638"/>
            <a:ext cx="7674818" cy="1143000"/>
          </a:xfrm>
        </p:spPr>
        <p:txBody>
          <a:bodyPr>
            <a:normAutofit/>
          </a:bodyPr>
          <a:lstStyle/>
          <a:p>
            <a:pPr algn="ctr" fontAlgn="auto">
              <a:spcAft>
                <a:spcPts val="0"/>
              </a:spcAft>
              <a:defRPr/>
            </a:pPr>
            <a:r>
              <a:rPr lang="tr-TR" sz="4400" b="1" dirty="0" smtClean="0">
                <a:solidFill>
                  <a:schemeClr val="tx2">
                    <a:satMod val="130000"/>
                  </a:schemeClr>
                </a:solidFill>
                <a:latin typeface="Calibri" pitchFamily="34" charset="0"/>
                <a:cs typeface="Calibri" pitchFamily="34" charset="0"/>
              </a:rPr>
              <a:t>Structure and Identity</a:t>
            </a:r>
            <a:endParaRPr lang="tr-TR" sz="4400" b="1" dirty="0">
              <a:solidFill>
                <a:schemeClr val="tx2">
                  <a:satMod val="130000"/>
                </a:schemeClr>
              </a:solidFill>
              <a:latin typeface="Calibri" pitchFamily="34" charset="0"/>
              <a:cs typeface="Calibri" pitchFamily="34" charset="0"/>
            </a:endParaRPr>
          </a:p>
        </p:txBody>
      </p:sp>
      <p:sp>
        <p:nvSpPr>
          <p:cNvPr id="3" name="Content Placeholder 2"/>
          <p:cNvSpPr>
            <a:spLocks noGrp="1"/>
          </p:cNvSpPr>
          <p:nvPr>
            <p:ph idx="1"/>
          </p:nvPr>
        </p:nvSpPr>
        <p:spPr>
          <a:xfrm>
            <a:off x="1187624" y="1412776"/>
            <a:ext cx="7746826" cy="4835624"/>
          </a:xfrm>
        </p:spPr>
        <p:txBody>
          <a:bodyPr>
            <a:noAutofit/>
          </a:bodyPr>
          <a:lstStyle/>
          <a:p>
            <a:pPr marL="365760" indent="-283464" algn="just" fontAlgn="auto">
              <a:spcAft>
                <a:spcPts val="0"/>
              </a:spcAft>
              <a:buFont typeface="Wingdings" pitchFamily="2" charset="2"/>
              <a:buChar char="Ø"/>
              <a:defRPr/>
            </a:pPr>
            <a:r>
              <a:rPr lang="tr-TR" sz="2400" dirty="0" smtClean="0">
                <a:solidFill>
                  <a:schemeClr val="accent5">
                    <a:lumMod val="50000"/>
                  </a:schemeClr>
                </a:solidFill>
                <a:latin typeface="Calibri" pitchFamily="34" charset="0"/>
                <a:cs typeface="Calibri" pitchFamily="34" charset="0"/>
              </a:rPr>
              <a:t>An environmental image can be analyzed into 3 components: identity, structure and meaning. </a:t>
            </a:r>
          </a:p>
          <a:p>
            <a:pPr marL="365760" indent="-283464" algn="just" fontAlgn="auto">
              <a:spcAft>
                <a:spcPts val="0"/>
              </a:spcAft>
              <a:buFont typeface="Wingdings" pitchFamily="2" charset="2"/>
              <a:buChar char="Ø"/>
              <a:defRPr/>
            </a:pPr>
            <a:r>
              <a:rPr lang="tr-TR" sz="2400" dirty="0" smtClean="0">
                <a:solidFill>
                  <a:schemeClr val="accent5">
                    <a:lumMod val="50000"/>
                  </a:schemeClr>
                </a:solidFill>
                <a:latin typeface="Calibri" pitchFamily="34" charset="0"/>
                <a:cs typeface="Calibri" pitchFamily="34" charset="0"/>
              </a:rPr>
              <a:t>A workable image requires first identification of an object which implies its distinction from other things, its recognition as a separable entity. This is called identity, not in the sense of equality with something else but with the meaning of individuality or oneness.</a:t>
            </a:r>
            <a:endParaRPr lang="en-US" sz="2400" dirty="0" smtClean="0">
              <a:solidFill>
                <a:schemeClr val="accent5">
                  <a:lumMod val="50000"/>
                </a:schemeClr>
              </a:solidFill>
              <a:latin typeface="Calibri" pitchFamily="34" charset="0"/>
              <a:cs typeface="Calibri" pitchFamily="34" charset="0"/>
            </a:endParaRPr>
          </a:p>
          <a:p>
            <a:pPr marL="365760" indent="-283464" algn="just" fontAlgn="auto">
              <a:spcAft>
                <a:spcPts val="0"/>
              </a:spcAft>
              <a:buFont typeface="Wingdings" pitchFamily="2" charset="2"/>
              <a:buChar char="Ø"/>
              <a:defRPr/>
            </a:pPr>
            <a:r>
              <a:rPr lang="en-US" sz="2400" dirty="0" smtClean="0">
                <a:solidFill>
                  <a:schemeClr val="accent5">
                    <a:lumMod val="50000"/>
                  </a:schemeClr>
                </a:solidFill>
                <a:latin typeface="Calibri" pitchFamily="34" charset="0"/>
                <a:cs typeface="Calibri" pitchFamily="34" charset="0"/>
              </a:rPr>
              <a:t>Second, the image must include the spatial or pattern relation of the object to the observer and to other object.</a:t>
            </a:r>
          </a:p>
          <a:p>
            <a:pPr marL="365760" indent="-283464" algn="just" fontAlgn="auto">
              <a:spcAft>
                <a:spcPts val="0"/>
              </a:spcAft>
              <a:buFont typeface="Wingdings" pitchFamily="2" charset="2"/>
              <a:buChar char="Ø"/>
              <a:defRPr/>
            </a:pPr>
            <a:r>
              <a:rPr lang="en-US" sz="2400" dirty="0" smtClean="0">
                <a:solidFill>
                  <a:schemeClr val="accent5">
                    <a:lumMod val="50000"/>
                  </a:schemeClr>
                </a:solidFill>
                <a:latin typeface="Calibri" pitchFamily="34" charset="0"/>
                <a:cs typeface="Calibri" pitchFamily="34" charset="0"/>
              </a:rPr>
              <a:t>Finally, this object must have some meaning for the observer whether practical or emotional. Meaning is also a relation but quite a different one from spatial or pattern relation.</a:t>
            </a:r>
          </a:p>
          <a:p>
            <a:pPr marL="365760" indent="-283464" algn="just" fontAlgn="auto">
              <a:spcAft>
                <a:spcPts val="0"/>
              </a:spcAft>
              <a:buFont typeface="Wingdings" pitchFamily="2" charset="2"/>
              <a:buChar char="Ø"/>
              <a:defRPr/>
            </a:pPr>
            <a:endParaRPr lang="tr-TR" sz="2400" dirty="0">
              <a:solidFill>
                <a:schemeClr val="accent5">
                  <a:lumMod val="50000"/>
                </a:schemeClr>
              </a:solidFill>
              <a:latin typeface="Calibri" pitchFamily="34" charset="0"/>
              <a:cs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274638"/>
            <a:ext cx="7674818" cy="1143000"/>
          </a:xfrm>
        </p:spPr>
        <p:txBody>
          <a:bodyPr>
            <a:normAutofit/>
          </a:bodyPr>
          <a:lstStyle/>
          <a:p>
            <a:pPr algn="ctr" fontAlgn="auto">
              <a:spcAft>
                <a:spcPts val="0"/>
              </a:spcAft>
              <a:defRPr/>
            </a:pPr>
            <a:r>
              <a:rPr lang="tr-TR" sz="4400" b="1" dirty="0" smtClean="0">
                <a:solidFill>
                  <a:schemeClr val="tx2">
                    <a:satMod val="130000"/>
                  </a:schemeClr>
                </a:solidFill>
                <a:latin typeface="Calibri" pitchFamily="34" charset="0"/>
                <a:cs typeface="Calibri" pitchFamily="34" charset="0"/>
              </a:rPr>
              <a:t>Structure and Identity</a:t>
            </a:r>
            <a:endParaRPr lang="tr-TR" sz="4400" b="1" dirty="0">
              <a:solidFill>
                <a:schemeClr val="tx2">
                  <a:satMod val="130000"/>
                </a:schemeClr>
              </a:solidFill>
              <a:latin typeface="Calibri" pitchFamily="34" charset="0"/>
              <a:cs typeface="Calibri" pitchFamily="34" charset="0"/>
            </a:endParaRPr>
          </a:p>
        </p:txBody>
      </p:sp>
      <p:sp>
        <p:nvSpPr>
          <p:cNvPr id="3" name="Content Placeholder 2"/>
          <p:cNvSpPr>
            <a:spLocks noGrp="1"/>
          </p:cNvSpPr>
          <p:nvPr>
            <p:ph idx="1"/>
          </p:nvPr>
        </p:nvSpPr>
        <p:spPr>
          <a:xfrm>
            <a:off x="1187624" y="1412776"/>
            <a:ext cx="7746826" cy="4835624"/>
          </a:xfrm>
        </p:spPr>
        <p:txBody>
          <a:bodyPr>
            <a:noAutofit/>
          </a:bodyPr>
          <a:lstStyle/>
          <a:p>
            <a:pPr marL="365760" indent="-283464" algn="just" fontAlgn="auto">
              <a:spcAft>
                <a:spcPts val="0"/>
              </a:spcAft>
              <a:buFont typeface="Wingdings" pitchFamily="2" charset="2"/>
              <a:buChar char="Ø"/>
              <a:defRPr/>
            </a:pPr>
            <a:r>
              <a:rPr lang="tr-TR" sz="2400" dirty="0" smtClean="0">
                <a:solidFill>
                  <a:schemeClr val="accent5">
                    <a:lumMod val="50000"/>
                  </a:schemeClr>
                </a:solidFill>
                <a:latin typeface="Calibri" pitchFamily="34" charset="0"/>
                <a:cs typeface="Calibri" pitchFamily="34" charset="0"/>
              </a:rPr>
              <a:t>An environmental image can be analyzed into 3</a:t>
            </a:r>
            <a:r>
              <a:rPr lang="en-US" sz="2400" dirty="0" smtClean="0">
                <a:solidFill>
                  <a:schemeClr val="accent5">
                    <a:lumMod val="50000"/>
                  </a:schemeClr>
                </a:solidFill>
                <a:latin typeface="Calibri" pitchFamily="34" charset="0"/>
                <a:cs typeface="Calibri" pitchFamily="34" charset="0"/>
              </a:rPr>
              <a:t>If an image has value for orientation in the living space, it must have several qualities;</a:t>
            </a:r>
          </a:p>
          <a:p>
            <a:pPr marL="640398" lvl="1" indent="-283464" algn="just" fontAlgn="auto">
              <a:spcAft>
                <a:spcPts val="0"/>
              </a:spcAft>
              <a:buFont typeface="Wingdings" pitchFamily="2" charset="2"/>
              <a:buChar char="v"/>
              <a:defRPr/>
            </a:pPr>
            <a:r>
              <a:rPr lang="en-US" sz="2400" dirty="0" smtClean="0">
                <a:solidFill>
                  <a:schemeClr val="accent5">
                    <a:lumMod val="50000"/>
                  </a:schemeClr>
                </a:solidFill>
                <a:latin typeface="Calibri" pitchFamily="34" charset="0"/>
                <a:cs typeface="Calibri" pitchFamily="34" charset="0"/>
              </a:rPr>
              <a:t>It must be sufficient</a:t>
            </a:r>
          </a:p>
          <a:p>
            <a:pPr marL="640398" lvl="1" indent="-283464" algn="just" fontAlgn="auto">
              <a:spcAft>
                <a:spcPts val="0"/>
              </a:spcAft>
              <a:buFont typeface="Wingdings" pitchFamily="2" charset="2"/>
              <a:buChar char="v"/>
              <a:defRPr/>
            </a:pPr>
            <a:r>
              <a:rPr lang="en-US" sz="2400" dirty="0" smtClean="0">
                <a:solidFill>
                  <a:schemeClr val="accent5">
                    <a:lumMod val="50000"/>
                  </a:schemeClr>
                </a:solidFill>
                <a:latin typeface="Calibri" pitchFamily="34" charset="0"/>
                <a:cs typeface="Calibri" pitchFamily="34" charset="0"/>
              </a:rPr>
              <a:t>It must be sufficiently clear and well integrated to be economical of mental effort</a:t>
            </a:r>
          </a:p>
          <a:p>
            <a:pPr marL="640398" lvl="1" indent="-283464" algn="just" fontAlgn="auto">
              <a:spcAft>
                <a:spcPts val="0"/>
              </a:spcAft>
              <a:buFont typeface="Wingdings" pitchFamily="2" charset="2"/>
              <a:buChar char="v"/>
              <a:defRPr/>
            </a:pPr>
            <a:r>
              <a:rPr lang="en-US" sz="2400" dirty="0" smtClean="0">
                <a:solidFill>
                  <a:schemeClr val="accent5">
                    <a:lumMod val="50000"/>
                  </a:schemeClr>
                </a:solidFill>
                <a:latin typeface="Calibri" pitchFamily="34" charset="0"/>
                <a:cs typeface="Calibri" pitchFamily="34" charset="0"/>
              </a:rPr>
              <a:t>It should be safe</a:t>
            </a:r>
          </a:p>
          <a:p>
            <a:pPr marL="365760" indent="-283464" algn="just" fontAlgn="auto">
              <a:spcAft>
                <a:spcPts val="0"/>
              </a:spcAft>
              <a:buFont typeface="Wingdings" pitchFamily="2" charset="2"/>
              <a:buChar char="Ø"/>
              <a:defRPr/>
            </a:pPr>
            <a:r>
              <a:rPr lang="en-US" sz="2400" dirty="0" smtClean="0">
                <a:solidFill>
                  <a:schemeClr val="accent5">
                    <a:lumMod val="50000"/>
                  </a:schemeClr>
                </a:solidFill>
                <a:latin typeface="Calibri" pitchFamily="34" charset="0"/>
                <a:cs typeface="Calibri" pitchFamily="34" charset="0"/>
              </a:rPr>
              <a:t>This is the criteria for a ‘good’ image.</a:t>
            </a:r>
          </a:p>
          <a:p>
            <a:pPr marL="365760" indent="-283464" algn="just" fontAlgn="auto">
              <a:spcAft>
                <a:spcPts val="0"/>
              </a:spcAft>
              <a:buFont typeface="Wingdings 2"/>
              <a:buChar char=""/>
              <a:defRPr/>
            </a:pPr>
            <a:endParaRPr lang="tr-TR" sz="2400" dirty="0">
              <a:solidFill>
                <a:schemeClr val="accent5">
                  <a:lumMod val="50000"/>
                </a:schemeClr>
              </a:solidFill>
              <a:latin typeface="Calibri" pitchFamily="34" charset="0"/>
              <a:cs typeface="Calibri"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2">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450</TotalTime>
  <Words>1263</Words>
  <Application>Microsoft Office PowerPoint</Application>
  <PresentationFormat>On-screen Show (4:3)</PresentationFormat>
  <Paragraphs>73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Solstice</vt:lpstr>
      <vt:lpstr>Lecture # 03</vt:lpstr>
      <vt:lpstr>The image of the city</vt:lpstr>
      <vt:lpstr>What is Imageability?</vt:lpstr>
      <vt:lpstr>The image of the city</vt:lpstr>
      <vt:lpstr>Slide 5</vt:lpstr>
      <vt:lpstr>What is a mental map?</vt:lpstr>
      <vt:lpstr>Building the image</vt:lpstr>
      <vt:lpstr>Structure and Identity</vt:lpstr>
      <vt:lpstr>Structure and Identity</vt:lpstr>
      <vt:lpstr>City Image &amp; Its elements</vt:lpstr>
      <vt:lpstr>Paths</vt:lpstr>
      <vt:lpstr>Slide 12</vt:lpstr>
      <vt:lpstr>Edges</vt:lpstr>
      <vt:lpstr>Slide 14</vt:lpstr>
      <vt:lpstr>Slide 15</vt:lpstr>
      <vt:lpstr>Districts</vt:lpstr>
      <vt:lpstr>Slide 17</vt:lpstr>
      <vt:lpstr>Nodes</vt:lpstr>
      <vt:lpstr>Nodes</vt:lpstr>
      <vt:lpstr>Slide 20</vt:lpstr>
      <vt:lpstr>Landmarks</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Kevin lynch</dc:title>
  <dc:creator>CANAN OZCAN</dc:creator>
  <cp:lastModifiedBy>AJ</cp:lastModifiedBy>
  <cp:revision>38</cp:revision>
  <dcterms:created xsi:type="dcterms:W3CDTF">2009-11-09T22:39:20Z</dcterms:created>
  <dcterms:modified xsi:type="dcterms:W3CDTF">2020-04-27T11:20:03Z</dcterms:modified>
</cp:coreProperties>
</file>